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94" r:id="rId3"/>
    <p:sldId id="260" r:id="rId4"/>
    <p:sldId id="296" r:id="rId5"/>
    <p:sldId id="295" r:id="rId6"/>
    <p:sldId id="297" r:id="rId7"/>
    <p:sldId id="301" r:id="rId8"/>
    <p:sldId id="298" r:id="rId9"/>
    <p:sldId id="300" r:id="rId10"/>
    <p:sldId id="299" r:id="rId11"/>
    <p:sldId id="302" r:id="rId12"/>
    <p:sldId id="292" r:id="rId13"/>
    <p:sldId id="293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69" r:id="rId26"/>
  </p:sldIdLst>
  <p:sldSz cx="12192000" cy="6858000"/>
  <p:notesSz cx="6858000" cy="9144000"/>
  <p:embeddedFontLst>
    <p:embeddedFont>
      <p:font typeface="Malgun Gothic" panose="020B0503020000020004" pitchFamily="34" charset="-127"/>
      <p:regular r:id="rId29"/>
      <p:bold r:id="rId30"/>
    </p:embeddedFont>
    <p:embeddedFont>
      <p:font typeface="Malgun Gothic" panose="020B0503020000020004" pitchFamily="34" charset="-127"/>
      <p:regular r:id="rId29"/>
      <p:bold r:id="rId30"/>
    </p:embeddedFont>
    <p:embeddedFont>
      <p:font typeface="Amazon Ember" panose="020B0603020204020204" pitchFamily="34" charset="0"/>
      <p:regular r:id="rId31"/>
      <p:bold r:id="rId32"/>
      <p:italic r:id="rId33"/>
      <p:boldItalic r:id="rId34"/>
    </p:embeddedFont>
    <p:embeddedFont>
      <p:font typeface="Amazon Ember Display" panose="020F0603020204020204" pitchFamily="34" charset="0"/>
      <p:regular r:id="rId35"/>
      <p:bold r:id="rId36"/>
      <p:italic r:id="rId37"/>
      <p:boldItalic r:id="rId38"/>
    </p:embeddedFont>
    <p:embeddedFont>
      <p:font typeface="Amazon Ember Display Heavy" panose="020F0603020204020204" pitchFamily="34" charset="0"/>
      <p:regular r:id="rId39"/>
      <p:bold r:id="rId40"/>
      <p:italic r:id="rId41"/>
      <p:boldItalic r:id="rId42"/>
    </p:embeddedFont>
    <p:embeddedFont>
      <p:font typeface="Amazon Ember Heavy" panose="020B0803020204020204" pitchFamily="34" charset="0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20" clrIdx="0">
    <p:extLst>
      <p:ext uri="{19B8F6BF-5375-455C-9EA6-DF929625EA0E}">
        <p15:presenceInfo xmlns:p15="http://schemas.microsoft.com/office/powerpoint/2012/main" userId="Ruth Nelson" providerId="None"/>
      </p:ext>
    </p:extLst>
  </p:cmAuthor>
  <p:cmAuthor id="2" name="Roman, Shannon" initials="RS" lastIdx="10" clrIdx="1">
    <p:extLst>
      <p:ext uri="{19B8F6BF-5375-455C-9EA6-DF929625EA0E}">
        <p15:presenceInfo xmlns:p15="http://schemas.microsoft.com/office/powerpoint/2012/main" userId="S-1-5-21-1407069837-2091007605-538272213-393644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ADD"/>
    <a:srgbClr val="FFAE00"/>
    <a:srgbClr val="FA7228"/>
    <a:srgbClr val="FF7228"/>
    <a:srgbClr val="F1463A"/>
    <a:srgbClr val="B2B2B2"/>
    <a:srgbClr val="9D2ADB"/>
    <a:srgbClr val="D42994"/>
    <a:srgbClr val="F46344"/>
    <a:srgbClr val="115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8" autoAdjust="0"/>
    <p:restoredTop sz="96201" autoAdjust="0"/>
  </p:normalViewPr>
  <p:slideViewPr>
    <p:cSldViewPr snapToGrid="0">
      <p:cViewPr varScale="1">
        <p:scale>
          <a:sx n="164" d="100"/>
          <a:sy n="164" d="100"/>
        </p:scale>
        <p:origin x="3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91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815400000000002E-2"/>
          <c:y val="5.7715700000000002E-2"/>
          <c:w val="0.96218499999999996"/>
          <c:h val="0.847084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25400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2"/>
            <c:spPr>
              <a:solidFill>
                <a:schemeClr val="accent5"/>
              </a:solidFill>
              <a:ln w="25400" cap="flat">
                <a:solidFill>
                  <a:schemeClr val="accent3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6F-42D6-98BF-09A59D7A87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ln w="25400" cap="flat">
              <a:solidFill>
                <a:schemeClr val="accent4"/>
              </a:solidFill>
              <a:prstDash val="solid"/>
              <a:miter lim="400000"/>
            </a:ln>
            <a:effectLst/>
          </c:spPr>
          <c:marker>
            <c:symbol val="circle"/>
            <c:size val="2"/>
            <c:spPr>
              <a:solidFill>
                <a:schemeClr val="accent4"/>
              </a:solidFill>
              <a:ln w="25400" cap="flat">
                <a:solidFill>
                  <a:schemeClr val="accent4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1.2</c:v>
                </c:pt>
                <c:pt idx="1">
                  <c:v>3.8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6F-42D6-98BF-09A59D7A874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계열 3</c:v>
                </c:pt>
              </c:strCache>
            </c:strRef>
          </c:tx>
          <c:spPr>
            <a:ln w="50800" cap="flat">
              <a:solidFill>
                <a:schemeClr val="accent1"/>
              </a:solidFill>
              <a:prstDash val="solid"/>
              <a:miter lim="400000"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50800" cap="flat">
                <a:solidFill>
                  <a:schemeClr val="accent1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0.7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6F-42D6-98BF-09A59D7A8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905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sz="1800" b="1" i="0" u="none" strike="noStrike">
                <a:solidFill>
                  <a:srgbClr val="FFFFFF"/>
                </a:solidFill>
                <a:latin typeface="Amazon Ember Heavy"/>
              </a:defRPr>
            </a:pPr>
            <a:endParaRPr lang="ko-Kore-K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6C6C6C"/>
              </a:solidFill>
              <a:custDash>
                <a:ds d="100000" sp="200000"/>
              </a:custDash>
              <a:miter lim="400000"/>
            </a:ln>
          </c:spPr>
        </c:majorGridlines>
        <c:numFmt formatCode="0.#" sourceLinked="0"/>
        <c:majorTickMark val="none"/>
        <c:minorTickMark val="none"/>
        <c:tickLblPos val="none"/>
        <c:spPr>
          <a:ln w="1905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FFFFFF"/>
                </a:solidFill>
                <a:latin typeface="Amazon Ember"/>
              </a:defRPr>
            </a:pPr>
            <a:endParaRPr lang="ko-Kore-KR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1A23D-CE89-4398-AF34-67F89A86C4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831179"/>
            <a:ext cx="2971800" cy="312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F74FDF9C-3BD2-4B9D-8B24-3FFB010678D3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6762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F8FEB175-7AE1-4B66-A823-55E80A74AF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2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A41CAC-3054-46AD-B584-76CE365AA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51BFFB-1DC4-424E-A87C-35EB62E789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646" y="3771900"/>
            <a:ext cx="4689476" cy="286232"/>
          </a:xfrm>
        </p:spPr>
        <p:txBody>
          <a:bodyPr anchor="ctr"/>
          <a:lstStyle>
            <a:lvl1pPr marL="0" indent="0">
              <a:buNone/>
              <a:defRPr sz="1400" b="0" cap="all" spc="600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LOCATION | MONTH DD, YYYY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2F6D3-7CA4-452B-9413-BF7CB69099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4" y="2574815"/>
            <a:ext cx="4575179" cy="8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6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0365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2D-B36B-40AC-9254-12739BCD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38306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F8F-3F3F-4176-AAC6-6F214D9A9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56388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F48D58-FFF9-4D88-86EA-5381B3B43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insert image, </a:t>
            </a:r>
            <a:br>
              <a:rPr lang="en-US" dirty="0"/>
            </a:br>
            <a:r>
              <a:rPr lang="en-US" dirty="0"/>
              <a:t>or select placeholder </a:t>
            </a:r>
            <a:br>
              <a:rPr lang="en-US" dirty="0"/>
            </a:br>
            <a:r>
              <a:rPr lang="en-US" dirty="0"/>
              <a:t>and paste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5FDEA2-616E-44F0-9C9D-8C4D782AA50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800" y="1485900"/>
            <a:ext cx="5638800" cy="472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8831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4800" y="14859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59262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7A7C1-7536-4D4B-BE66-71930AD497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197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675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39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959F6-41EE-4D17-B71F-BB0F4BB3D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06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59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17784-3939-47DC-817E-56BA8ACDF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8E906-2D5C-440E-979E-D7FE653CDD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85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74A63D-44B6-4DCF-8AB7-0D2AB0416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093200" cy="258532"/>
          </a:xfrm>
        </p:spPr>
        <p:txBody>
          <a:bodyPr/>
          <a:lstStyle>
            <a:lvl1pPr marL="0" indent="0" algn="l">
              <a:buNone/>
              <a:defRPr sz="12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9144000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9B7A34-B2E3-499E-9FB2-4079FCF0AA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59EA25C-F220-44E9-8D3E-368B78EE07D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4425696" cy="33635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425696" cy="535531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363368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B641-AA35-4952-8BD0-57A5E6BA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BB28F6-ED88-4F6C-98C2-239A1B8050D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4800" y="1485900"/>
            <a:ext cx="115824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4873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맑은 고딕" panose="020B0503020000020004" pitchFamily="50" charset="-127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358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836511"/>
            <a:ext cx="8189914" cy="221646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5FA0889-14EA-468A-9A0B-CCC80E8EE7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509" y="1836511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42E5265-CAE5-450E-973A-8806C606F2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2603" y="3119437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610100"/>
            <a:ext cx="8191500" cy="424732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045137"/>
            <a:ext cx="8176986" cy="36933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37250963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  <p15:guide id="2" pos="5880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90799-367B-4D09-B76E-DD8CC68E8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D0138-670A-478D-BCC5-48A85ECF1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22302"/>
            <a:ext cx="8723086" cy="1442355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2E154-493A-4ECF-B0BD-24AAD0185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D2F9864-7118-41E2-9ABF-EB384865F21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9551705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E4BED6-EED3-4891-8BF6-29D72F118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82940-4CB7-443C-9F56-FCA13ED569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2268E66-E2A6-42E7-9D25-CF980511A87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800100" indent="0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307506048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0167-6731-422B-AAF3-3DCD022F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7F764-8D3D-4D65-9DEE-EB4D76A91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69C2-FBB8-4670-938B-F05693537C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1976437"/>
            <a:ext cx="5676897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22A0D-CA84-4D80-B7CB-26EC3C0607B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3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1A746-02E0-4C53-AAE0-D0AE61EBDA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3" y="1976437"/>
            <a:ext cx="5676896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09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C130-06E7-4370-BE1F-6B09EE729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425BD-017D-469D-AB54-06E3E3BCCB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304799"/>
            <a:ext cx="6858000" cy="5905501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1E26-36AF-47C4-ABA4-2D427A11BD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223362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88CF-49CB-49EE-AEAE-AF86931C7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CFB70-4D2B-4A5F-B5F1-1904D4D48BF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29200" y="304799"/>
            <a:ext cx="6858000" cy="59055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DB1E-5222-413E-A157-09D2D7B06B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843256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C8A837-2E8E-47C5-9D18-BC769BFC3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B92D1-BD95-4ACC-9E97-FE9B372B651C}"/>
              </a:ext>
            </a:extLst>
          </p:cNvPr>
          <p:cNvSpPr txBox="1"/>
          <p:nvPr userDrawn="1"/>
        </p:nvSpPr>
        <p:spPr bwMode="white">
          <a:xfrm>
            <a:off x="133351" y="17384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1" i="0" spc="-300" dirty="0">
                <a:solidFill>
                  <a:schemeClr val="tx1"/>
                </a:solidFill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1B02A-09DA-4678-9E65-F32C11DF44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08A370D-82D9-46EE-9BFE-A0195797ED6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881157-0DF8-49E6-B684-3E8FD245E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035300"/>
            <a:ext cx="3429000" cy="482600"/>
          </a:xfrm>
        </p:spPr>
        <p:txBody>
          <a:bodyPr anchor="b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2927B3-63A9-43F6-91E9-B153F0DF34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530600"/>
            <a:ext cx="3429000" cy="17780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647617-D370-4344-8A52-A50356181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949" y="3035300"/>
            <a:ext cx="3429000" cy="482600"/>
          </a:xfrm>
        </p:spPr>
        <p:txBody>
          <a:bodyPr anchor="b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01E06BA-A855-4482-AB73-94B5EFBA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100" y="3035300"/>
            <a:ext cx="3429000" cy="482600"/>
          </a:xfrm>
        </p:spPr>
        <p:txBody>
          <a:bodyPr anchor="b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67C7A81-0FAF-4B91-8CE3-3CB926ABA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5949" y="3530600"/>
            <a:ext cx="3429000" cy="17780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E66DAE-B2A2-4775-9B21-0BED6B9C8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0100" y="3530600"/>
            <a:ext cx="3429000" cy="17780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334204-7754-4954-9771-A106FB77A907}"/>
              </a:ext>
            </a:extLst>
          </p:cNvPr>
          <p:cNvGrpSpPr/>
          <p:nvPr userDrawn="1"/>
        </p:nvGrpSpPr>
        <p:grpSpPr>
          <a:xfrm>
            <a:off x="7232650" y="1769509"/>
            <a:ext cx="4961114" cy="1039336"/>
            <a:chOff x="7232650" y="1769509"/>
            <a:chExt cx="4961114" cy="10393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6B2A7FF-2DDF-40A3-A818-B73DDFC9D021}"/>
                </a:ext>
              </a:extLst>
            </p:cNvPr>
            <p:cNvSpPr/>
            <p:nvPr userDrawn="1"/>
          </p:nvSpPr>
          <p:spPr bwMode="auto">
            <a:xfrm>
              <a:off x="7232650" y="1872748"/>
              <a:ext cx="832859" cy="832859"/>
            </a:xfrm>
            <a:prstGeom prst="ellipse">
              <a:avLst/>
            </a:prstGeom>
            <a:solidFill>
              <a:srgbClr val="0A69D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91440" rIns="0" bIns="0" anchor="ctr"/>
            <a:lstStyle/>
            <a:p>
              <a:pPr algn="ctr" defTabSz="932472" eaLnBrk="1" hangingPunct="1">
                <a:lnSpc>
                  <a:spcPct val="90000"/>
                </a:lnSpc>
                <a:defRPr/>
              </a:pPr>
              <a:endParaRPr lang="en-US" sz="5400" b="1" dirty="0">
                <a:solidFill>
                  <a:schemeClr val="tx1"/>
                </a:solidFill>
                <a:ea typeface="Amazon Ember Display" panose="020F0603020204020204" pitchFamily="34" charset="0"/>
                <a:cs typeface="Amazon Ember Display" panose="020F0603020204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A0F43E-8A27-43EF-BE47-64456A340F74}"/>
                </a:ext>
              </a:extLst>
            </p:cNvPr>
            <p:cNvSpPr/>
            <p:nvPr userDrawn="1"/>
          </p:nvSpPr>
          <p:spPr>
            <a:xfrm>
              <a:off x="7637646" y="1872748"/>
              <a:ext cx="4556118" cy="832859"/>
            </a:xfrm>
            <a:prstGeom prst="rect">
              <a:avLst/>
            </a:prstGeom>
            <a:gradFill flip="none" rotWithShape="1">
              <a:gsLst>
                <a:gs pos="85000">
                  <a:srgbClr val="802BFF"/>
                </a:gs>
                <a:gs pos="17000">
                  <a:srgbClr val="0C69D9"/>
                </a:gs>
              </a:gsLst>
              <a:lin ang="144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28800" rIns="182880" rtlCol="0" anchor="ctr"/>
            <a:lstStyle/>
            <a:p>
              <a:pPr lvl="0">
                <a:lnSpc>
                  <a:spcPct val="80000"/>
                </a:lnSpc>
              </a:pPr>
              <a:endParaRPr lang="en-US" sz="1600" dirty="0">
                <a:solidFill>
                  <a:schemeClr val="bg1"/>
                </a:solidFill>
                <a:cs typeface="Amazon Ember Display" panose="020F06030202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6F9CD5-171A-4AFB-A2D9-EF4C571665F2}"/>
                </a:ext>
              </a:extLst>
            </p:cNvPr>
            <p:cNvSpPr txBox="1"/>
            <p:nvPr userDrawn="1"/>
          </p:nvSpPr>
          <p:spPr>
            <a:xfrm>
              <a:off x="8594726" y="1881745"/>
              <a:ext cx="3394181" cy="7940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l">
                <a:lnSpc>
                  <a:spcPct val="90000"/>
                </a:lnSpc>
                <a:spcAft>
                  <a:spcPts val="1800"/>
                </a:spcAft>
              </a:pPr>
              <a:r>
                <a:rPr lang="en-US" sz="1800" b="0" dirty="0">
                  <a:solidFill>
                    <a:schemeClr val="tx1"/>
                  </a:solidFill>
                  <a:latin typeface="Amazon Ember Display" panose="020F06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rPr>
                <a:t>Please complete the session survey in the </a:t>
              </a:r>
              <a:r>
                <a:rPr lang="en-US" sz="1800" b="0" u="none" dirty="0">
                  <a:solidFill>
                    <a:schemeClr val="tx1"/>
                  </a:solidFill>
                  <a:latin typeface="Amazon Ember Display" panose="020F0603020204020204" pitchFamily="34" charset="0"/>
                  <a:ea typeface="Amazon Ember Display" panose="020F0603020204020204" pitchFamily="34" charset="0"/>
                  <a:cs typeface="Amazon Ember Display" panose="020F0603020204020204" pitchFamily="34" charset="0"/>
                </a:rPr>
                <a:t>mobile app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6FE623B-04A4-4CC2-8910-68FE67514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11809" y="1769509"/>
              <a:ext cx="1039336" cy="103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7063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5D63-DB02-47E2-8ABC-1CDE7351B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vertical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8635E-72DE-4F61-BE10-3EAC7D7834F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1485900"/>
            <a:ext cx="11582401" cy="4724400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11401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E10A67F-A57E-4201-A55E-C15E40FF2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093200" cy="258532"/>
          </a:xfrm>
        </p:spPr>
        <p:txBody>
          <a:bodyPr/>
          <a:lstStyle>
            <a:lvl1pPr marL="0" indent="0" algn="l">
              <a:buNone/>
              <a:defRPr sz="12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9144000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9B7A34-B2E3-499E-9FB2-4079FCF0AA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59EA25C-F220-44E9-8D3E-368B78EE07D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4425696" cy="33635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425696" cy="535531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966" y="4692846"/>
            <a:ext cx="4425950" cy="336354"/>
          </a:xfrm>
        </p:spPr>
        <p:txBody>
          <a:bodyPr/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E8770-95C8-4BFC-8D8E-818B75303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966" y="5029200"/>
            <a:ext cx="4425950" cy="535531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9156368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6E2F-2A0D-41FD-98C9-E5EC67311CD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58300" y="304800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Vertical title and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4BEE4-73E5-478E-9908-4B1421AA9F8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304800"/>
            <a:ext cx="8267700" cy="5905499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89712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570948-50D6-4C6C-89FC-1CF33457240B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b="1" i="0" dirty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Do not use layouts after this slide.</a:t>
            </a:r>
            <a:br>
              <a:rPr lang="en-US" sz="6600" b="1" i="0" dirty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</a:br>
            <a:r>
              <a:rPr lang="en-US" sz="2400" b="1" i="0" dirty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They are not part of the official template.</a:t>
            </a:r>
            <a:endParaRPr lang="en-US" sz="6600" b="1" i="0" dirty="0">
              <a:latin typeface="Amazon Ember Display Heavy" panose="020F0603020204020204" pitchFamily="34" charset="0"/>
              <a:ea typeface="Amazon Ember Display Heavy" panose="020F0603020204020204" pitchFamily="34" charset="0"/>
              <a:cs typeface="Amazon Ember Display Heavy" panose="020F0603020204020204" pitchFamily="34" charset="0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D8BDC3FF-1738-461C-B98B-AC108F0BB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858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E10A67F-A57E-4201-A55E-C15E40FF2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093200" cy="258532"/>
          </a:xfrm>
        </p:spPr>
        <p:txBody>
          <a:bodyPr/>
          <a:lstStyle>
            <a:lvl1pPr marL="0" indent="0" algn="l">
              <a:buNone/>
              <a:defRPr sz="12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9144000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9B7A34-B2E3-499E-9FB2-4079FCF0AA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59EA25C-F220-44E9-8D3E-368B78EE07D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401568" cy="336354"/>
          </a:xfrm>
        </p:spPr>
        <p:txBody>
          <a:bodyPr/>
          <a:lstStyle>
            <a:lvl1pPr marL="0" indent="0">
              <a:buNone/>
              <a:defRPr sz="2000" b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1568" cy="535531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7991" y="4692846"/>
            <a:ext cx="3401568" cy="336354"/>
          </a:xfrm>
        </p:spPr>
        <p:txBody>
          <a:bodyPr/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E8770-95C8-4BFC-8D8E-818B75303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7991" y="5029200"/>
            <a:ext cx="3401568" cy="535531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773FF-A575-4D5D-AC30-DAFFB441F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1531" y="4692846"/>
            <a:ext cx="3401568" cy="33635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43BB2E-CB2F-494D-955B-1C0AE8CE9C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1531" y="5029200"/>
            <a:ext cx="3401568" cy="535531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642970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5900"/>
            <a:ext cx="11582400" cy="3570208"/>
          </a:xfrm>
        </p:spPr>
        <p:txBody>
          <a:bodyPr vert="horz" lIns="0" tIns="45720" rIns="0" bIns="45720" rtlCol="0">
            <a:spAutoFit/>
          </a:bodyPr>
          <a:lstStyle>
            <a:lvl1pPr marL="0" indent="0">
              <a:spcAft>
                <a:spcPts val="3000"/>
              </a:spcAft>
              <a:buNone/>
              <a:defRPr lang="en-US" smtClean="0"/>
            </a:lvl1pPr>
            <a:lvl2pPr marL="0" indent="0">
              <a:spcAft>
                <a:spcPts val="3000"/>
              </a:spcAft>
              <a:buNone/>
              <a:defRPr lang="en-US" sz="2800" smtClean="0"/>
            </a:lvl2pPr>
            <a:lvl3pPr marL="0" indent="0">
              <a:spcAft>
                <a:spcPts val="3000"/>
              </a:spcAft>
              <a:buNone/>
              <a:defRPr lang="en-US" sz="2800" smtClean="0"/>
            </a:lvl3pPr>
            <a:lvl4pPr marL="0" indent="0">
              <a:spcAft>
                <a:spcPts val="3000"/>
              </a:spcAft>
              <a:buNone/>
              <a:defRPr lang="en-US" sz="2800" smtClean="0"/>
            </a:lvl4pPr>
            <a:lvl5pPr marL="0" indent="0">
              <a:spcAft>
                <a:spcPts val="3000"/>
              </a:spcAft>
              <a:buNone/>
              <a:defRPr lang="en-US" sz="28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63663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3924143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7483D-EAA0-4710-A2C1-8CFAC5C7F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DBBAA-3959-484F-94F5-F7FB6EFCE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A81ACFA9-9474-4212-B404-1E2B579C7DE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778070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683370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국문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30777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400" b="1" cap="all" spc="0" baseline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pPr lvl="0"/>
            <a:r>
              <a:rPr lang="ko-KR" altLang="en-US" dirty="0"/>
              <a:t>국문 부제를 이 곳에 입력해주세요</a:t>
            </a:r>
            <a:r>
              <a:rPr lang="en-US" altLang="ko-K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56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7662E1-1C0E-4007-A864-0D2C73910F95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1DBC7-A563-4787-896F-A8C55AC3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A25B-ECC2-4D0E-BA51-828900AA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485900"/>
            <a:ext cx="11582400" cy="2049792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AAC10-7019-4712-85D0-4C900536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EACD-8FDE-40BC-8286-930C357A13C7}" type="datetimeFigureOut">
              <a:rPr lang="en-US" smtClean="0"/>
              <a:pPr/>
              <a:t>3/29/23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B608-7507-49E6-A3EF-FCF70056B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ABC0-4D9B-4F84-9C7F-2B0BE803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3A955-3B5A-4D3B-8E9F-1BB9D1E1D77C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CAD4279-FBF3-4755-ADA6-63C789BE8BA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30281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54" r:id="rId6"/>
    <p:sldLayoutId id="2147483664" r:id="rId7"/>
    <p:sldLayoutId id="2147483665" r:id="rId8"/>
    <p:sldLayoutId id="2147483681" r:id="rId9"/>
    <p:sldLayoutId id="2147483655" r:id="rId10"/>
    <p:sldLayoutId id="2147483650" r:id="rId11"/>
    <p:sldLayoutId id="2147483666" r:id="rId12"/>
    <p:sldLayoutId id="2147483667" r:id="rId13"/>
    <p:sldLayoutId id="2147483668" r:id="rId14"/>
    <p:sldLayoutId id="2147483669" r:id="rId15"/>
    <p:sldLayoutId id="2147483652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51" r:id="rId23"/>
    <p:sldLayoutId id="2147483677" r:id="rId24"/>
    <p:sldLayoutId id="2147483653" r:id="rId25"/>
    <p:sldLayoutId id="2147483656" r:id="rId26"/>
    <p:sldLayoutId id="2147483657" r:id="rId27"/>
    <p:sldLayoutId id="2147483678" r:id="rId28"/>
    <p:sldLayoutId id="2147483658" r:id="rId29"/>
    <p:sldLayoutId id="2147483659" r:id="rId30"/>
    <p:sldLayoutId id="2147483680" r:id="rId3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mazon Ember Display" panose="020F0603020204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mazon Ember Display" panose="020F0603020204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pos="192" userDrawn="1">
          <p15:clr>
            <a:srgbClr val="F26B43"/>
          </p15:clr>
        </p15:guide>
        <p15:guide id="6" pos="7488" userDrawn="1">
          <p15:clr>
            <a:srgbClr val="F26B43"/>
          </p15:clr>
        </p15:guide>
        <p15:guide id="7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C08FE4A-F6E1-4BC5-8193-241DBFC7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15" y="2400300"/>
            <a:ext cx="10118662" cy="1865508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그린카</a:t>
            </a:r>
            <a:r>
              <a:rPr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비지니스 연속성 확보를 위한 </a:t>
            </a:r>
            <a:r>
              <a:rPr lang="en-US" altLang="ko-KR">
                <a:ea typeface="맑은 고딕" panose="020B0503020000020004" pitchFamily="50" charset="-127"/>
              </a:rPr>
              <a:t>AWS</a:t>
            </a:r>
            <a:r>
              <a:rPr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기반 카쉐어링 차세대 플랫폼 구축</a:t>
            </a:r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C8D624B-0E82-41B6-BAC1-EBD7F5949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916" y="4692846"/>
            <a:ext cx="4425696" cy="369332"/>
          </a:xfrm>
        </p:spPr>
        <p:txBody>
          <a:bodyPr/>
          <a:lstStyle/>
          <a:p>
            <a:r>
              <a:rPr lang="ko-KR" altLang="en-US"/>
              <a:t>김성준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0EE93B9-CF7C-43DA-82E9-A97CD8F86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롯데정보통신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77F7E6C-602A-4139-AF5F-C02D6DED72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916" y="5029200"/>
            <a:ext cx="4425696" cy="574003"/>
          </a:xfrm>
        </p:spPr>
        <p:txBody>
          <a:bodyPr/>
          <a:lstStyle/>
          <a:p>
            <a:r>
              <a:rPr lang="en-US"/>
              <a:t>IT Platform </a:t>
            </a:r>
            <a:r>
              <a:rPr lang="ko-KR" altLang="en-US"/>
              <a:t>본부장</a:t>
            </a:r>
            <a:endParaRPr lang="en-US" altLang="ko-KR"/>
          </a:p>
          <a:p>
            <a:r>
              <a:rPr lang="ko-KR" altLang="en-US"/>
              <a:t>그린카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4F72FB-0F5B-43F9-8AF8-45AC45F03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966" y="4692846"/>
            <a:ext cx="4425950" cy="369332"/>
          </a:xfrm>
        </p:spPr>
        <p:txBody>
          <a:bodyPr/>
          <a:lstStyle/>
          <a:p>
            <a:r>
              <a:rPr lang="ko-KR" altLang="en-US"/>
              <a:t>양주동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AB0982F-8E62-43CB-AA5F-EDE410A5ED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0966" y="5029200"/>
            <a:ext cx="4425950" cy="574003"/>
          </a:xfrm>
        </p:spPr>
        <p:txBody>
          <a:bodyPr/>
          <a:lstStyle/>
          <a:p>
            <a:r>
              <a:rPr lang="ko-KR" altLang="en-US"/>
              <a:t>클라우드부문 매니저</a:t>
            </a:r>
            <a:r>
              <a:rPr lang="en-US" altLang="ko-KR"/>
              <a:t>/</a:t>
            </a:r>
            <a:r>
              <a:rPr lang="ko-KR" altLang="en-US"/>
              <a:t>수석</a:t>
            </a:r>
            <a:endParaRPr lang="en-US" dirty="0"/>
          </a:p>
          <a:p>
            <a:r>
              <a:rPr lang="ko-KR" altLang="en-US"/>
              <a:t>롯데정보통신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467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CB3C492F-5C2D-C036-B12E-F690785FCA31}"/>
              </a:ext>
            </a:extLst>
          </p:cNvPr>
          <p:cNvSpPr/>
          <p:nvPr/>
        </p:nvSpPr>
        <p:spPr>
          <a:xfrm>
            <a:off x="473529" y="3876403"/>
            <a:ext cx="11256919" cy="1959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그린카 소개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친환경</a:t>
            </a:r>
            <a:r>
              <a:rPr lang="en-US" altLang="ko-KR" sz="2200"/>
              <a:t>, ESG</a:t>
            </a:r>
            <a:r>
              <a:rPr lang="ko-KR" altLang="en-US" sz="2200"/>
              <a:t>에 앞장서는 그린카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BDC6D6E0-9A3D-A28C-A9CB-8B5AA8A8485E}"/>
              </a:ext>
            </a:extLst>
          </p:cNvPr>
          <p:cNvSpPr/>
          <p:nvPr/>
        </p:nvSpPr>
        <p:spPr>
          <a:xfrm>
            <a:off x="3105642" y="5384074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/>
          <a:lstStyle/>
          <a:p>
            <a:pPr algn="ctr"/>
            <a:r>
              <a:rPr lang="en-US"/>
              <a:t>EV6</a:t>
            </a:r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254A9132-5E23-BC46-B469-B7348D245214}"/>
              </a:ext>
            </a:extLst>
          </p:cNvPr>
          <p:cNvSpPr/>
          <p:nvPr/>
        </p:nvSpPr>
        <p:spPr>
          <a:xfrm>
            <a:off x="5365162" y="5384074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5" h="271779">
                <a:moveTo>
                  <a:pt x="1503171" y="0"/>
                </a:moveTo>
                <a:lnTo>
                  <a:pt x="45212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2" y="271271"/>
                </a:lnTo>
                <a:lnTo>
                  <a:pt x="1503171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4" y="226059"/>
                </a:lnTo>
                <a:lnTo>
                  <a:pt x="1548384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1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/>
          <a:lstStyle/>
          <a:p>
            <a:pPr algn="ctr"/>
            <a:r>
              <a:rPr lang="en-US"/>
              <a:t>IONIQ 5</a:t>
            </a:r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94F11890-8EA8-4C40-423E-7269C7749A05}"/>
              </a:ext>
            </a:extLst>
          </p:cNvPr>
          <p:cNvSpPr/>
          <p:nvPr/>
        </p:nvSpPr>
        <p:spPr>
          <a:xfrm>
            <a:off x="7615158" y="5384074"/>
            <a:ext cx="1548130" cy="271780"/>
          </a:xfrm>
          <a:custGeom>
            <a:avLst/>
            <a:gdLst/>
            <a:ahLst/>
            <a:cxnLst/>
            <a:rect l="l" t="t" r="r" b="b"/>
            <a:pathLst>
              <a:path w="1548129" h="271779">
                <a:moveTo>
                  <a:pt x="1502791" y="0"/>
                </a:moveTo>
                <a:lnTo>
                  <a:pt x="45212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2" y="271271"/>
                </a:lnTo>
                <a:lnTo>
                  <a:pt x="1502791" y="271271"/>
                </a:lnTo>
                <a:lnTo>
                  <a:pt x="1520410" y="267725"/>
                </a:lnTo>
                <a:lnTo>
                  <a:pt x="1534779" y="258048"/>
                </a:lnTo>
                <a:lnTo>
                  <a:pt x="1544456" y="243679"/>
                </a:lnTo>
                <a:lnTo>
                  <a:pt x="1548003" y="226059"/>
                </a:lnTo>
                <a:lnTo>
                  <a:pt x="1548003" y="45212"/>
                </a:lnTo>
                <a:lnTo>
                  <a:pt x="1544456" y="27592"/>
                </a:lnTo>
                <a:lnTo>
                  <a:pt x="1534779" y="13223"/>
                </a:lnTo>
                <a:lnTo>
                  <a:pt x="1520410" y="3546"/>
                </a:lnTo>
                <a:lnTo>
                  <a:pt x="1502791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/>
          <a:lstStyle/>
          <a:p>
            <a:pPr algn="ctr"/>
            <a:r>
              <a:rPr lang="en-US"/>
              <a:t>KONA EV</a:t>
            </a:r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C9E0EA0E-9983-FAC8-CA63-78D69922C6BA}"/>
              </a:ext>
            </a:extLst>
          </p:cNvPr>
          <p:cNvSpPr/>
          <p:nvPr/>
        </p:nvSpPr>
        <p:spPr>
          <a:xfrm>
            <a:off x="9733900" y="5368071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5" h="271779">
                <a:moveTo>
                  <a:pt x="1503172" y="0"/>
                </a:moveTo>
                <a:lnTo>
                  <a:pt x="45212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60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2" y="271272"/>
                </a:lnTo>
                <a:lnTo>
                  <a:pt x="1503172" y="271272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60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/>
          <a:lstStyle/>
          <a:p>
            <a:pPr algn="ctr"/>
            <a:r>
              <a:rPr lang="en-US"/>
              <a:t>SOUL EV</a:t>
            </a:r>
            <a:endParaRPr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D19FB89C-261B-0788-6AD0-8C7B759F4CC7}"/>
              </a:ext>
            </a:extLst>
          </p:cNvPr>
          <p:cNvSpPr/>
          <p:nvPr/>
        </p:nvSpPr>
        <p:spPr>
          <a:xfrm>
            <a:off x="3011274" y="4108511"/>
            <a:ext cx="8423882" cy="1095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F916263E-7A91-71EB-972A-235895687BDA}"/>
              </a:ext>
            </a:extLst>
          </p:cNvPr>
          <p:cNvSpPr/>
          <p:nvPr/>
        </p:nvSpPr>
        <p:spPr>
          <a:xfrm>
            <a:off x="830513" y="4205470"/>
            <a:ext cx="1848322" cy="942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CBDCA568-3F82-BD3F-FC3F-5E86D83029AD}"/>
              </a:ext>
            </a:extLst>
          </p:cNvPr>
          <p:cNvSpPr/>
          <p:nvPr/>
        </p:nvSpPr>
        <p:spPr>
          <a:xfrm>
            <a:off x="926036" y="5384074"/>
            <a:ext cx="1539240" cy="272415"/>
          </a:xfrm>
          <a:custGeom>
            <a:avLst/>
            <a:gdLst/>
            <a:ahLst/>
            <a:cxnLst/>
            <a:rect l="l" t="t" r="r" b="b"/>
            <a:pathLst>
              <a:path w="1539239" h="272414">
                <a:moveTo>
                  <a:pt x="1493393" y="0"/>
                </a:moveTo>
                <a:lnTo>
                  <a:pt x="45402" y="0"/>
                </a:lnTo>
                <a:lnTo>
                  <a:pt x="27732" y="3567"/>
                </a:lnTo>
                <a:lnTo>
                  <a:pt x="13300" y="13303"/>
                </a:lnTo>
                <a:lnTo>
                  <a:pt x="3568" y="27753"/>
                </a:lnTo>
                <a:lnTo>
                  <a:pt x="0" y="45465"/>
                </a:lnTo>
                <a:lnTo>
                  <a:pt x="0" y="226949"/>
                </a:lnTo>
                <a:lnTo>
                  <a:pt x="3568" y="244661"/>
                </a:lnTo>
                <a:lnTo>
                  <a:pt x="13300" y="259111"/>
                </a:lnTo>
                <a:lnTo>
                  <a:pt x="27732" y="268847"/>
                </a:lnTo>
                <a:lnTo>
                  <a:pt x="45402" y="272414"/>
                </a:lnTo>
                <a:lnTo>
                  <a:pt x="1493393" y="272414"/>
                </a:lnTo>
                <a:lnTo>
                  <a:pt x="1511105" y="268847"/>
                </a:lnTo>
                <a:lnTo>
                  <a:pt x="1525555" y="259111"/>
                </a:lnTo>
                <a:lnTo>
                  <a:pt x="1535291" y="244661"/>
                </a:lnTo>
                <a:lnTo>
                  <a:pt x="1538858" y="226949"/>
                </a:lnTo>
                <a:lnTo>
                  <a:pt x="1538858" y="45465"/>
                </a:lnTo>
                <a:lnTo>
                  <a:pt x="1535291" y="27753"/>
                </a:lnTo>
                <a:lnTo>
                  <a:pt x="1525555" y="13303"/>
                </a:lnTo>
                <a:lnTo>
                  <a:pt x="1511105" y="3567"/>
                </a:lnTo>
                <a:lnTo>
                  <a:pt x="1493393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/>
          <a:lstStyle/>
          <a:p>
            <a:pPr algn="ctr"/>
            <a:r>
              <a:rPr lang="en-US"/>
              <a:t>GV60</a:t>
            </a:r>
            <a:endParaRPr/>
          </a:p>
        </p:txBody>
      </p:sp>
      <p:sp>
        <p:nvSpPr>
          <p:cNvPr id="33" name="내용 개체 틀 2">
            <a:extLst>
              <a:ext uri="{FF2B5EF4-FFF2-40B4-BE49-F238E27FC236}">
                <a16:creationId xmlns:a16="http://schemas.microsoft.com/office/drawing/2014/main" id="{25A9B6A6-9AEC-DBC9-57BD-A52194CD6A63}"/>
              </a:ext>
            </a:extLst>
          </p:cNvPr>
          <p:cNvSpPr txBox="1">
            <a:spLocks/>
          </p:cNvSpPr>
          <p:nvPr/>
        </p:nvSpPr>
        <p:spPr>
          <a:xfrm>
            <a:off x="342900" y="1758861"/>
            <a:ext cx="6313714" cy="15266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None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lang="ko-KR" altLang="en-US" sz="1800" kern="0">
                <a:solidFill>
                  <a:srgbClr val="0B9ADD"/>
                </a:solidFill>
                <a:latin typeface="Malgun Gothic"/>
                <a:ea typeface="Malgun Gothic"/>
                <a:cs typeface="Malgun Gothic"/>
                <a:sym typeface="Malgun Gothic"/>
              </a:rPr>
              <a:t>카셰어링을 이용하는 것 자체가 친환경적 생활 양식</a:t>
            </a:r>
            <a:b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그린카는 </a:t>
            </a: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건식 세차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와 </a:t>
            </a: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전기차 라인업 확장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을 통해</a:t>
            </a:r>
            <a:b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친환경 실천을 강화하고 있습니다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.</a:t>
            </a:r>
            <a:endParaRPr lang="ko-KR" altLang="en-US" sz="1600" dirty="0">
              <a:solidFill>
                <a:schemeClr val="tx1">
                  <a:lumMod val="95000"/>
                </a:schemeClr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52D48FF5-78F9-6843-9479-BC381F13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725" y="1806989"/>
            <a:ext cx="629152" cy="962549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1CAEC02E-FCA5-51D2-AD1D-46897E563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819" y="1840269"/>
            <a:ext cx="822736" cy="855000"/>
          </a:xfrm>
          <a:prstGeom prst="rect">
            <a:avLst/>
          </a:prstGeom>
        </p:spPr>
      </p:pic>
      <p:sp>
        <p:nvSpPr>
          <p:cNvPr id="50" name="내용 개체 틀 2">
            <a:extLst>
              <a:ext uri="{FF2B5EF4-FFF2-40B4-BE49-F238E27FC236}">
                <a16:creationId xmlns:a16="http://schemas.microsoft.com/office/drawing/2014/main" id="{0552694F-BA32-F5E1-3EBA-9CC7626C718D}"/>
              </a:ext>
            </a:extLst>
          </p:cNvPr>
          <p:cNvSpPr txBox="1">
            <a:spLocks/>
          </p:cNvSpPr>
          <p:nvPr/>
        </p:nvSpPr>
        <p:spPr>
          <a:xfrm>
            <a:off x="5971615" y="2716004"/>
            <a:ext cx="2917371" cy="40011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hangingPunct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None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물 없는 건식 새차로 물 세차 대비</a:t>
            </a:r>
            <a:b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lang="ko-KR" altLang="en-US" sz="14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연간 </a:t>
            </a:r>
            <a:r>
              <a:rPr lang="en-US" altLang="ko-KR" sz="14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9.9</a:t>
            </a:r>
            <a:r>
              <a:rPr lang="ko-KR" altLang="en-US" sz="14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만톤 물 절약</a:t>
            </a:r>
            <a:endParaRPr lang="en-US" altLang="ko-KR" sz="1400" b="1" kern="0">
              <a:solidFill>
                <a:schemeClr val="accent6"/>
              </a:solidFill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53" name="내용 개체 틀 2">
            <a:extLst>
              <a:ext uri="{FF2B5EF4-FFF2-40B4-BE49-F238E27FC236}">
                <a16:creationId xmlns:a16="http://schemas.microsoft.com/office/drawing/2014/main" id="{6176540D-23FA-CB05-7212-17EDCC0972F1}"/>
              </a:ext>
            </a:extLst>
          </p:cNvPr>
          <p:cNvSpPr txBox="1">
            <a:spLocks/>
          </p:cNvSpPr>
          <p:nvPr/>
        </p:nvSpPr>
        <p:spPr>
          <a:xfrm>
            <a:off x="8891448" y="2716004"/>
            <a:ext cx="2917371" cy="40011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hangingPunct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None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카셰어링을 통해 연간 이산화탄소</a:t>
            </a:r>
            <a:b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lang="ko-KR" altLang="en-US" sz="14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배출량 약 </a:t>
            </a:r>
            <a:r>
              <a:rPr lang="en-US" altLang="ko-KR" sz="14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10</a:t>
            </a:r>
            <a:r>
              <a:rPr lang="ko-KR" altLang="en-US" sz="14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억 톤 감소</a:t>
            </a:r>
            <a:b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rgbClr val="FA722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(</a:t>
            </a: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소나무 약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1.6</a:t>
            </a: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억 그루 심은 효과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420248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그린카 소개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그린카 주요 서비스</a:t>
            </a:r>
          </a:p>
        </p:txBody>
      </p:sp>
      <p:sp>
        <p:nvSpPr>
          <p:cNvPr id="33" name="내용 개체 틀 2">
            <a:extLst>
              <a:ext uri="{FF2B5EF4-FFF2-40B4-BE49-F238E27FC236}">
                <a16:creationId xmlns:a16="http://schemas.microsoft.com/office/drawing/2014/main" id="{25A9B6A6-9AEC-DBC9-57BD-A52194CD6A63}"/>
              </a:ext>
            </a:extLst>
          </p:cNvPr>
          <p:cNvSpPr txBox="1">
            <a:spLocks/>
          </p:cNvSpPr>
          <p:nvPr/>
        </p:nvSpPr>
        <p:spPr>
          <a:xfrm>
            <a:off x="342900" y="1758861"/>
            <a:ext cx="5320782" cy="15266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None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그린카 편도 서비스</a:t>
            </a:r>
            <a:b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그린카를 이용한 후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대여한 위치로 돌아오지 않고</a:t>
            </a:r>
            <a:br>
              <a:rPr lang="en-US" altLang="ko-KR" sz="1600" kern="0">
                <a:solidFill>
                  <a:schemeClr val="tx1">
                    <a:lumMod val="95000"/>
                  </a:schemeClr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원하는 곳에 반납할 수 있는 서비스</a:t>
            </a:r>
            <a:endParaRPr lang="en-US" altLang="ko-KR" sz="1800" kern="0">
              <a:solidFill>
                <a:srgbClr val="FFFFFF"/>
              </a:solidFill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F9F949CF-49CA-E8DD-C035-F33DAF8DAD01}"/>
              </a:ext>
            </a:extLst>
          </p:cNvPr>
          <p:cNvSpPr txBox="1">
            <a:spLocks/>
          </p:cNvSpPr>
          <p:nvPr/>
        </p:nvSpPr>
        <p:spPr>
          <a:xfrm>
            <a:off x="6258508" y="1758861"/>
            <a:ext cx="5320782" cy="15266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None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그린카 비즈</a:t>
            </a:r>
            <a:b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</a:br>
            <a:r>
              <a:rPr lang="ko-KR" altLang="en-US" sz="1800" b="1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원하는 혜택만 쏙쏙</a:t>
            </a:r>
            <a:r>
              <a:rPr lang="en-US" altLang="ko-KR" sz="1800" b="1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! </a:t>
            </a:r>
            <a:r>
              <a:rPr lang="ko-KR" altLang="en-US" sz="1800" b="1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언제 어디서나 편리하게</a:t>
            </a:r>
            <a:br>
              <a:rPr lang="en-US" altLang="ko-KR" sz="1800" b="1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</a:br>
            <a:r>
              <a:rPr lang="ko-KR" altLang="en-US" sz="1800" b="1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법인 최적화 모듈형 카셰어링</a:t>
            </a:r>
            <a:endParaRPr lang="en-US" altLang="ko-KR" sz="1800" b="1" kern="0">
              <a:solidFill>
                <a:srgbClr val="FFFFFF"/>
              </a:solidFill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4" name="모서리가 둥근 직사각형">
            <a:extLst>
              <a:ext uri="{FF2B5EF4-FFF2-40B4-BE49-F238E27FC236}">
                <a16:creationId xmlns:a16="http://schemas.microsoft.com/office/drawing/2014/main" id="{46AF4866-BB48-91E0-9764-6178131FA277}"/>
              </a:ext>
            </a:extLst>
          </p:cNvPr>
          <p:cNvSpPr/>
          <p:nvPr/>
        </p:nvSpPr>
        <p:spPr>
          <a:xfrm>
            <a:off x="2067886" y="3305332"/>
            <a:ext cx="14168" cy="2384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20"/>
                  <a:pt x="0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21556"/>
                </a:lnTo>
                <a:cubicBezTo>
                  <a:pt x="0" y="21556"/>
                  <a:pt x="0" y="21556"/>
                  <a:pt x="0" y="21556"/>
                </a:cubicBezTo>
                <a:cubicBezTo>
                  <a:pt x="0" y="21580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21580"/>
                  <a:pt x="21600" y="21556"/>
                </a:cubicBezTo>
                <a:cubicBezTo>
                  <a:pt x="21600" y="21556"/>
                  <a:pt x="21600" y="21556"/>
                  <a:pt x="21600" y="21556"/>
                </a:cubicBezTo>
                <a:lnTo>
                  <a:pt x="21600" y="44"/>
                </a:lnTo>
                <a:cubicBezTo>
                  <a:pt x="21600" y="44"/>
                  <a:pt x="21600" y="44"/>
                  <a:pt x="21600" y="44"/>
                </a:cubicBezTo>
                <a:cubicBezTo>
                  <a:pt x="21600" y="20"/>
                  <a:pt x="1676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lose/>
              </a:path>
            </a:pathLst>
          </a:custGeom>
          <a:solidFill>
            <a:srgbClr val="5946ED">
              <a:alpha val="305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6" name="모서리가 둥근 직사각형">
            <a:extLst>
              <a:ext uri="{FF2B5EF4-FFF2-40B4-BE49-F238E27FC236}">
                <a16:creationId xmlns:a16="http://schemas.microsoft.com/office/drawing/2014/main" id="{3AE47D3C-E2E3-0CB0-655E-C20C0A184F49}"/>
              </a:ext>
            </a:extLst>
          </p:cNvPr>
          <p:cNvSpPr/>
          <p:nvPr/>
        </p:nvSpPr>
        <p:spPr>
          <a:xfrm>
            <a:off x="3952670" y="3305332"/>
            <a:ext cx="14168" cy="2384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20"/>
                  <a:pt x="0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21556"/>
                </a:lnTo>
                <a:cubicBezTo>
                  <a:pt x="0" y="21556"/>
                  <a:pt x="0" y="21556"/>
                  <a:pt x="0" y="21556"/>
                </a:cubicBezTo>
                <a:cubicBezTo>
                  <a:pt x="0" y="21580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21580"/>
                  <a:pt x="21600" y="21556"/>
                </a:cubicBezTo>
                <a:cubicBezTo>
                  <a:pt x="21600" y="21556"/>
                  <a:pt x="21600" y="21556"/>
                  <a:pt x="21600" y="21556"/>
                </a:cubicBezTo>
                <a:lnTo>
                  <a:pt x="21600" y="44"/>
                </a:lnTo>
                <a:cubicBezTo>
                  <a:pt x="21600" y="44"/>
                  <a:pt x="21600" y="44"/>
                  <a:pt x="21600" y="44"/>
                </a:cubicBezTo>
                <a:cubicBezTo>
                  <a:pt x="21600" y="20"/>
                  <a:pt x="1676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lose/>
              </a:path>
            </a:pathLst>
          </a:custGeom>
          <a:solidFill>
            <a:srgbClr val="5946ED">
              <a:alpha val="305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DC6AA865-87B9-632D-ED9E-454920355995}"/>
              </a:ext>
            </a:extLst>
          </p:cNvPr>
          <p:cNvSpPr/>
          <p:nvPr/>
        </p:nvSpPr>
        <p:spPr>
          <a:xfrm>
            <a:off x="683361" y="340576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30985AE-A376-7B46-CBEF-9371AB5E4A56}"/>
              </a:ext>
            </a:extLst>
          </p:cNvPr>
          <p:cNvSpPr/>
          <p:nvPr/>
        </p:nvSpPr>
        <p:spPr>
          <a:xfrm>
            <a:off x="2459735" y="340576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D538871-9DF8-1878-78E2-ADCF25426C90}"/>
              </a:ext>
            </a:extLst>
          </p:cNvPr>
          <p:cNvSpPr/>
          <p:nvPr/>
        </p:nvSpPr>
        <p:spPr>
          <a:xfrm>
            <a:off x="4330351" y="340576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10" name="Icon description…">
            <a:extLst>
              <a:ext uri="{FF2B5EF4-FFF2-40B4-BE49-F238E27FC236}">
                <a16:creationId xmlns:a16="http://schemas.microsoft.com/office/drawing/2014/main" id="{64995AF6-4450-853B-480F-170BB90B03AC}"/>
              </a:ext>
            </a:extLst>
          </p:cNvPr>
          <p:cNvSpPr txBox="1"/>
          <p:nvPr/>
        </p:nvSpPr>
        <p:spPr>
          <a:xfrm>
            <a:off x="550850" y="4613122"/>
            <a:ext cx="1347758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여행</a:t>
            </a:r>
            <a:r>
              <a:rPr lang="en-US" altLang="ko-KR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출장</a:t>
            </a:r>
            <a:endParaRPr sz="15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Icon description…">
            <a:extLst>
              <a:ext uri="{FF2B5EF4-FFF2-40B4-BE49-F238E27FC236}">
                <a16:creationId xmlns:a16="http://schemas.microsoft.com/office/drawing/2014/main" id="{5CFF04E4-5451-F54F-C445-42D67319463F}"/>
              </a:ext>
            </a:extLst>
          </p:cNvPr>
          <p:cNvSpPr txBox="1"/>
          <p:nvPr/>
        </p:nvSpPr>
        <p:spPr>
          <a:xfrm>
            <a:off x="2329412" y="4613122"/>
            <a:ext cx="1347758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귀가</a:t>
            </a:r>
            <a:endParaRPr sz="15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Icon description…">
            <a:extLst>
              <a:ext uri="{FF2B5EF4-FFF2-40B4-BE49-F238E27FC236}">
                <a16:creationId xmlns:a16="http://schemas.microsoft.com/office/drawing/2014/main" id="{175405AD-3954-1BBE-104B-51834B035479}"/>
              </a:ext>
            </a:extLst>
          </p:cNvPr>
          <p:cNvSpPr txBox="1"/>
          <p:nvPr/>
        </p:nvSpPr>
        <p:spPr>
          <a:xfrm>
            <a:off x="4200028" y="4613122"/>
            <a:ext cx="1347758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이사</a:t>
            </a:r>
            <a:endParaRPr sz="15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Amazon AWS Text…">
            <a:extLst>
              <a:ext uri="{FF2B5EF4-FFF2-40B4-BE49-F238E27FC236}">
                <a16:creationId xmlns:a16="http://schemas.microsoft.com/office/drawing/2014/main" id="{A461F123-8E1C-2C96-9D90-FF6EC36FAF9A}"/>
              </a:ext>
            </a:extLst>
          </p:cNvPr>
          <p:cNvSpPr txBox="1"/>
          <p:nvPr/>
        </p:nvSpPr>
        <p:spPr>
          <a:xfrm>
            <a:off x="419878" y="4936045"/>
            <a:ext cx="1591336" cy="537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집 근처에서 빌리고</a:t>
            </a:r>
            <a:endParaRPr lang="en-US" altLang="ko-KR"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공항</a:t>
            </a:r>
            <a:r>
              <a:rPr lang="en-US" altLang="ko-KR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터미널에 반납</a:t>
            </a:r>
            <a:endParaRPr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Amazon AWS Text…">
            <a:extLst>
              <a:ext uri="{FF2B5EF4-FFF2-40B4-BE49-F238E27FC236}">
                <a16:creationId xmlns:a16="http://schemas.microsoft.com/office/drawing/2014/main" id="{CF3525A7-070E-A921-912E-44D65CE2DDE8}"/>
              </a:ext>
            </a:extLst>
          </p:cNvPr>
          <p:cNvSpPr txBox="1"/>
          <p:nvPr/>
        </p:nvSpPr>
        <p:spPr>
          <a:xfrm>
            <a:off x="2223584" y="4936045"/>
            <a:ext cx="1591336" cy="79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대중교통이 없는 심야</a:t>
            </a:r>
            <a:endParaRPr lang="en-US" altLang="ko-KR"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내 근처에서 빌리고</a:t>
            </a:r>
            <a:endParaRPr lang="en-US" altLang="ko-KR"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집 앞에서 반납</a:t>
            </a:r>
            <a:endParaRPr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Amazon AWS Text…">
            <a:extLst>
              <a:ext uri="{FF2B5EF4-FFF2-40B4-BE49-F238E27FC236}">
                <a16:creationId xmlns:a16="http://schemas.microsoft.com/office/drawing/2014/main" id="{D1F8B8ED-E473-9011-99D8-23DABF9E3505}"/>
              </a:ext>
            </a:extLst>
          </p:cNvPr>
          <p:cNvSpPr txBox="1"/>
          <p:nvPr/>
        </p:nvSpPr>
        <p:spPr>
          <a:xfrm>
            <a:off x="4072346" y="4936045"/>
            <a:ext cx="1591336" cy="537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이삿짐을 싣고 출발해</a:t>
            </a:r>
            <a:endParaRPr lang="en-US" altLang="ko-KR"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>
                <a:latin typeface="맑은 고딕" panose="020B0503020000020004" pitchFamily="50" charset="-127"/>
                <a:ea typeface="맑은 고딕" panose="020B0503020000020004" pitchFamily="50" charset="-127"/>
              </a:rPr>
              <a:t>새집 앞에서 반납</a:t>
            </a:r>
            <a:endParaRPr sz="12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Straight Connector 79">
            <a:extLst>
              <a:ext uri="{FF2B5EF4-FFF2-40B4-BE49-F238E27FC236}">
                <a16:creationId xmlns:a16="http://schemas.microsoft.com/office/drawing/2014/main" id="{770B1637-4BA5-F4B8-90DE-B4551FDBFFA4}"/>
              </a:ext>
            </a:extLst>
          </p:cNvPr>
          <p:cNvSpPr/>
          <p:nvPr/>
        </p:nvSpPr>
        <p:spPr>
          <a:xfrm flipH="1">
            <a:off x="5956041" y="2090043"/>
            <a:ext cx="0" cy="4020688"/>
          </a:xfrm>
          <a:prstGeom prst="line">
            <a:avLst/>
          </a:prstGeom>
          <a:ln w="19050">
            <a:solidFill>
              <a:srgbClr val="4A3AC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0D63FAB4-8141-CC45-EE93-8B415AA76D04}"/>
              </a:ext>
            </a:extLst>
          </p:cNvPr>
          <p:cNvSpPr/>
          <p:nvPr/>
        </p:nvSpPr>
        <p:spPr>
          <a:xfrm>
            <a:off x="899604" y="3622009"/>
            <a:ext cx="654626" cy="654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934A0244-3C9E-84DA-989F-6A2C234AE00A}"/>
              </a:ext>
            </a:extLst>
          </p:cNvPr>
          <p:cNvSpPr/>
          <p:nvPr/>
        </p:nvSpPr>
        <p:spPr>
          <a:xfrm>
            <a:off x="2675978" y="3618545"/>
            <a:ext cx="654627" cy="661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646EF537-AC6A-B557-492F-1060E5175AAF}"/>
              </a:ext>
            </a:extLst>
          </p:cNvPr>
          <p:cNvSpPr/>
          <p:nvPr/>
        </p:nvSpPr>
        <p:spPr>
          <a:xfrm>
            <a:off x="4510572" y="3681237"/>
            <a:ext cx="726671" cy="536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Amazon AWS Text…">
            <a:extLst>
              <a:ext uri="{FF2B5EF4-FFF2-40B4-BE49-F238E27FC236}">
                <a16:creationId xmlns:a16="http://schemas.microsoft.com/office/drawing/2014/main" id="{4BB4358B-78F4-72D8-A7C9-FBB218811EB9}"/>
              </a:ext>
            </a:extLst>
          </p:cNvPr>
          <p:cNvSpPr txBox="1"/>
          <p:nvPr/>
        </p:nvSpPr>
        <p:spPr>
          <a:xfrm>
            <a:off x="419877" y="5832000"/>
            <a:ext cx="5421085" cy="27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en-US" altLang="ko-KR" sz="1200">
                <a:solidFill>
                  <a:schemeClr val="tx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200">
                <a:solidFill>
                  <a:schemeClr val="tx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편도 서비스 이용 시 추가 요금이 발생할 수 있습니다</a:t>
            </a:r>
            <a:r>
              <a:rPr lang="en-US" altLang="ko-KR" sz="1200">
                <a:solidFill>
                  <a:schemeClr val="tx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200">
              <a:solidFill>
                <a:schemeClr val="tx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AFA316D-F7F7-4576-E92E-F119334F522F}"/>
              </a:ext>
            </a:extLst>
          </p:cNvPr>
          <p:cNvSpPr/>
          <p:nvPr/>
        </p:nvSpPr>
        <p:spPr>
          <a:xfrm>
            <a:off x="6506765" y="3416123"/>
            <a:ext cx="898440" cy="898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2FDF610D-C167-5E86-840A-5F3756FD93CB}"/>
              </a:ext>
            </a:extLst>
          </p:cNvPr>
          <p:cNvSpPr/>
          <p:nvPr/>
        </p:nvSpPr>
        <p:spPr>
          <a:xfrm>
            <a:off x="8511314" y="3416123"/>
            <a:ext cx="898440" cy="898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CE7B38E6-F93E-28CD-CD42-6A5F642B16D9}"/>
              </a:ext>
            </a:extLst>
          </p:cNvPr>
          <p:cNvSpPr/>
          <p:nvPr/>
        </p:nvSpPr>
        <p:spPr>
          <a:xfrm>
            <a:off x="10515863" y="3416123"/>
            <a:ext cx="898440" cy="898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BC563BB8-1049-5DEE-9DCD-2ED0B801F9B9}"/>
              </a:ext>
            </a:extLst>
          </p:cNvPr>
          <p:cNvSpPr/>
          <p:nvPr/>
        </p:nvSpPr>
        <p:spPr>
          <a:xfrm>
            <a:off x="6226323" y="4137119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손 쉬운 이용</a:t>
            </a:r>
            <a:endParaRPr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21C744EA-2785-48CD-8B93-0E748A52CAE1}"/>
              </a:ext>
            </a:extLst>
          </p:cNvPr>
          <p:cNvSpPr/>
          <p:nvPr/>
        </p:nvSpPr>
        <p:spPr>
          <a:xfrm>
            <a:off x="8183500" y="4137119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지출비용 절감</a:t>
            </a:r>
            <a:endParaRPr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6EA81D5A-D26D-76D3-8051-CA7B3A41B0FF}"/>
              </a:ext>
            </a:extLst>
          </p:cNvPr>
          <p:cNvSpPr/>
          <p:nvPr/>
        </p:nvSpPr>
        <p:spPr>
          <a:xfrm>
            <a:off x="10190700" y="4137119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관리부담 해소</a:t>
            </a:r>
            <a:endParaRPr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449B4EC5-1610-4801-A6AD-3F0590777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340" y="3534367"/>
            <a:ext cx="477290" cy="540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DA6B061A-5294-62C5-958C-0507D1E90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1304" y="3534367"/>
            <a:ext cx="498461" cy="54000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D44F169A-58D6-339C-8DA0-415C1F96B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5671" y="3534566"/>
            <a:ext cx="518824" cy="540000"/>
          </a:xfrm>
          <a:prstGeom prst="rect">
            <a:avLst/>
          </a:prstGeom>
        </p:spPr>
      </p:pic>
      <p:sp>
        <p:nvSpPr>
          <p:cNvPr id="45" name="타원 44">
            <a:extLst>
              <a:ext uri="{FF2B5EF4-FFF2-40B4-BE49-F238E27FC236}">
                <a16:creationId xmlns:a16="http://schemas.microsoft.com/office/drawing/2014/main" id="{C6F91216-462A-90AC-6174-C3AF606D5D30}"/>
              </a:ext>
            </a:extLst>
          </p:cNvPr>
          <p:cNvSpPr/>
          <p:nvPr/>
        </p:nvSpPr>
        <p:spPr>
          <a:xfrm>
            <a:off x="6506765" y="4791421"/>
            <a:ext cx="898440" cy="898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E56542F6-2ED7-0B3E-5547-78E06EA98B5E}"/>
              </a:ext>
            </a:extLst>
          </p:cNvPr>
          <p:cNvSpPr/>
          <p:nvPr/>
        </p:nvSpPr>
        <p:spPr>
          <a:xfrm>
            <a:off x="8511314" y="4791421"/>
            <a:ext cx="898440" cy="898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7595E6B8-4E6E-8427-DFED-36A812C1FC2A}"/>
              </a:ext>
            </a:extLst>
          </p:cNvPr>
          <p:cNvSpPr/>
          <p:nvPr/>
        </p:nvSpPr>
        <p:spPr>
          <a:xfrm>
            <a:off x="10515863" y="4791421"/>
            <a:ext cx="898440" cy="898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id="{5BB26C36-6DE5-D5E8-5CFA-8FC5533136FA}"/>
              </a:ext>
            </a:extLst>
          </p:cNvPr>
          <p:cNvSpPr/>
          <p:nvPr/>
        </p:nvSpPr>
        <p:spPr>
          <a:xfrm>
            <a:off x="6226323" y="5512417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임직원 복지혜택</a:t>
            </a:r>
            <a:endParaRPr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EE8ED1DD-A8A0-453C-0562-5DF6E8559F0B}"/>
              </a:ext>
            </a:extLst>
          </p:cNvPr>
          <p:cNvSpPr/>
          <p:nvPr/>
        </p:nvSpPr>
        <p:spPr>
          <a:xfrm>
            <a:off x="8183500" y="5512417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이동 효율 극대화</a:t>
            </a:r>
            <a:endParaRPr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99CAA580-7CB3-F9C7-12B2-5C60515118A6}"/>
              </a:ext>
            </a:extLst>
          </p:cNvPr>
          <p:cNvSpPr/>
          <p:nvPr/>
        </p:nvSpPr>
        <p:spPr>
          <a:xfrm>
            <a:off x="10190700" y="5512417"/>
            <a:ext cx="1548765" cy="271780"/>
          </a:xfrm>
          <a:custGeom>
            <a:avLst/>
            <a:gdLst/>
            <a:ahLst/>
            <a:cxnLst/>
            <a:rect l="l" t="t" r="r" b="b"/>
            <a:pathLst>
              <a:path w="1548764" h="271779">
                <a:moveTo>
                  <a:pt x="1503172" y="0"/>
                </a:moveTo>
                <a:lnTo>
                  <a:pt x="45211" y="0"/>
                </a:lnTo>
                <a:lnTo>
                  <a:pt x="27592" y="3546"/>
                </a:lnTo>
                <a:lnTo>
                  <a:pt x="13223" y="13223"/>
                </a:lnTo>
                <a:lnTo>
                  <a:pt x="3546" y="27592"/>
                </a:lnTo>
                <a:lnTo>
                  <a:pt x="0" y="45212"/>
                </a:lnTo>
                <a:lnTo>
                  <a:pt x="0" y="226059"/>
                </a:lnTo>
                <a:lnTo>
                  <a:pt x="3546" y="243679"/>
                </a:lnTo>
                <a:lnTo>
                  <a:pt x="13223" y="258048"/>
                </a:lnTo>
                <a:lnTo>
                  <a:pt x="27592" y="267725"/>
                </a:lnTo>
                <a:lnTo>
                  <a:pt x="45211" y="271271"/>
                </a:lnTo>
                <a:lnTo>
                  <a:pt x="1503172" y="271271"/>
                </a:lnTo>
                <a:lnTo>
                  <a:pt x="1520791" y="267725"/>
                </a:lnTo>
                <a:lnTo>
                  <a:pt x="1535160" y="258048"/>
                </a:lnTo>
                <a:lnTo>
                  <a:pt x="1544837" y="243679"/>
                </a:lnTo>
                <a:lnTo>
                  <a:pt x="1548383" y="226059"/>
                </a:lnTo>
                <a:lnTo>
                  <a:pt x="1548383" y="45212"/>
                </a:lnTo>
                <a:lnTo>
                  <a:pt x="1544837" y="27592"/>
                </a:lnTo>
                <a:lnTo>
                  <a:pt x="1535160" y="13223"/>
                </a:lnTo>
                <a:lnTo>
                  <a:pt x="1520791" y="3546"/>
                </a:lnTo>
                <a:lnTo>
                  <a:pt x="1503172" y="0"/>
                </a:lnTo>
                <a:close/>
              </a:path>
            </a:pathLst>
          </a:custGeom>
          <a:solidFill>
            <a:srgbClr val="00C78B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뛰어난 연계성</a:t>
            </a:r>
            <a:endParaRPr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A5B78BDB-0257-B190-0C7C-4EC3D43EA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295" y="4921662"/>
            <a:ext cx="431379" cy="540000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6D18CB70-86CF-237A-C3B7-0AD88A11B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2013" y="4918315"/>
            <a:ext cx="448421" cy="540000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AF64525F-170F-C217-2169-FC0FC197A2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3823" y="4927029"/>
            <a:ext cx="362518" cy="540000"/>
          </a:xfrm>
          <a:prstGeom prst="rect">
            <a:avLst/>
          </a:prstGeom>
        </p:spPr>
      </p:pic>
      <p:sp>
        <p:nvSpPr>
          <p:cNvPr id="60" name="Amazon AWS Text…">
            <a:extLst>
              <a:ext uri="{FF2B5EF4-FFF2-40B4-BE49-F238E27FC236}">
                <a16:creationId xmlns:a16="http://schemas.microsoft.com/office/drawing/2014/main" id="{2F338950-AA34-9BAC-BB0C-CA4300640C64}"/>
              </a:ext>
            </a:extLst>
          </p:cNvPr>
          <p:cNvSpPr txBox="1"/>
          <p:nvPr/>
        </p:nvSpPr>
        <p:spPr>
          <a:xfrm>
            <a:off x="6133737" y="4389776"/>
            <a:ext cx="1719509" cy="27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그린카 </a:t>
            </a:r>
            <a:r>
              <a:rPr lang="en-US" altLang="ko-KR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App</a:t>
            </a: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으로 차량 제어</a:t>
            </a:r>
            <a:endParaRPr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Amazon AWS Text…">
            <a:extLst>
              <a:ext uri="{FF2B5EF4-FFF2-40B4-BE49-F238E27FC236}">
                <a16:creationId xmlns:a16="http://schemas.microsoft.com/office/drawing/2014/main" id="{D230E2C0-1AAF-0ACC-71F7-325380D1E509}"/>
              </a:ext>
            </a:extLst>
          </p:cNvPr>
          <p:cNvSpPr txBox="1"/>
          <p:nvPr/>
        </p:nvSpPr>
        <p:spPr>
          <a:xfrm>
            <a:off x="8118084" y="4389776"/>
            <a:ext cx="1719509" cy="27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en-US" altLang="ko-KR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+α </a:t>
            </a: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상시 할인 적용</a:t>
            </a:r>
            <a:endParaRPr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Amazon AWS Text…">
            <a:extLst>
              <a:ext uri="{FF2B5EF4-FFF2-40B4-BE49-F238E27FC236}">
                <a16:creationId xmlns:a16="http://schemas.microsoft.com/office/drawing/2014/main" id="{35F4736F-7876-5A61-BCFF-7657FE6DA3D8}"/>
              </a:ext>
            </a:extLst>
          </p:cNvPr>
          <p:cNvSpPr txBox="1"/>
          <p:nvPr/>
        </p:nvSpPr>
        <p:spPr>
          <a:xfrm>
            <a:off x="10102431" y="4389776"/>
            <a:ext cx="1719509" cy="27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이용내역 실시간 확인</a:t>
            </a:r>
            <a:endParaRPr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Amazon AWS Text…">
            <a:extLst>
              <a:ext uri="{FF2B5EF4-FFF2-40B4-BE49-F238E27FC236}">
                <a16:creationId xmlns:a16="http://schemas.microsoft.com/office/drawing/2014/main" id="{88E43B6A-132E-B81A-8381-18458097834E}"/>
              </a:ext>
            </a:extLst>
          </p:cNvPr>
          <p:cNvSpPr txBox="1"/>
          <p:nvPr/>
        </p:nvSpPr>
        <p:spPr>
          <a:xfrm>
            <a:off x="6133737" y="5743963"/>
            <a:ext cx="1719509" cy="27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출퇴근</a:t>
            </a:r>
            <a:r>
              <a:rPr lang="en-US" altLang="ko-KR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주말도 할인</a:t>
            </a:r>
            <a:endParaRPr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" name="Amazon AWS Text…">
            <a:extLst>
              <a:ext uri="{FF2B5EF4-FFF2-40B4-BE49-F238E27FC236}">
                <a16:creationId xmlns:a16="http://schemas.microsoft.com/office/drawing/2014/main" id="{96584B9F-1421-4508-AC30-0A277FE4FEDC}"/>
              </a:ext>
            </a:extLst>
          </p:cNvPr>
          <p:cNvSpPr txBox="1"/>
          <p:nvPr/>
        </p:nvSpPr>
        <p:spPr>
          <a:xfrm>
            <a:off x="8118084" y="5743963"/>
            <a:ext cx="1719509" cy="278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lnSpc>
                <a:spcPct val="14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탄력적 차량 운용</a:t>
            </a:r>
            <a:endParaRPr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Amazon AWS Text…">
            <a:extLst>
              <a:ext uri="{FF2B5EF4-FFF2-40B4-BE49-F238E27FC236}">
                <a16:creationId xmlns:a16="http://schemas.microsoft.com/office/drawing/2014/main" id="{9E7FC1FB-6E2F-86F4-C337-71516C9754A5}"/>
              </a:ext>
            </a:extLst>
          </p:cNvPr>
          <p:cNvSpPr txBox="1"/>
          <p:nvPr/>
        </p:nvSpPr>
        <p:spPr>
          <a:xfrm>
            <a:off x="10102431" y="5802280"/>
            <a:ext cx="171950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914062"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전국 주요 대중교통 인근</a:t>
            </a:r>
            <a:endParaRPr lang="en-US" altLang="ko-KR"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200" spc="-100">
                <a:latin typeface="맑은 고딕" panose="020B0503020000020004" pitchFamily="50" charset="-127"/>
                <a:ea typeface="맑은 고딕" panose="020B0503020000020004" pitchFamily="50" charset="-127"/>
              </a:rPr>
              <a:t>그린존 배치</a:t>
            </a:r>
            <a:endParaRPr sz="1200" spc="-1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464608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7A13D2-BDE6-B25C-DF4E-CF1EA7DF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75D962E9-896B-303D-CD3B-304A05CABCE3}"/>
              </a:ext>
            </a:extLst>
          </p:cNvPr>
          <p:cNvGrpSpPr/>
          <p:nvPr/>
        </p:nvGrpSpPr>
        <p:grpSpPr>
          <a:xfrm>
            <a:off x="5566833" y="2899832"/>
            <a:ext cx="1058333" cy="1058333"/>
            <a:chOff x="5566833" y="2899832"/>
            <a:chExt cx="1058333" cy="1058333"/>
          </a:xfrm>
        </p:grpSpPr>
        <p:sp>
          <p:nvSpPr>
            <p:cNvPr id="8" name="원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F7A5E41-89F5-51B8-5095-7B9A176DFCDD}"/>
                </a:ext>
              </a:extLst>
            </p:cNvPr>
            <p:cNvSpPr/>
            <p:nvPr/>
          </p:nvSpPr>
          <p:spPr>
            <a:xfrm>
              <a:off x="5566833" y="2899832"/>
              <a:ext cx="1058333" cy="1058333"/>
            </a:xfrm>
            <a:prstGeom prst="ellipse">
              <a:avLst/>
            </a:prstGeom>
            <a:solidFill>
              <a:srgbClr val="B2B2B2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500" dirty="0"/>
            </a:p>
          </p:txBody>
        </p:sp>
        <p:sp>
          <p:nvSpPr>
            <p:cNvPr id="9" name="삼각형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ED9F1B0-C406-089B-05FE-F3F83FBE9D43}"/>
                </a:ext>
              </a:extLst>
            </p:cNvPr>
            <p:cNvSpPr/>
            <p:nvPr/>
          </p:nvSpPr>
          <p:spPr>
            <a:xfrm rot="5400000">
              <a:off x="5886711" y="3124460"/>
              <a:ext cx="609078" cy="60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EFFFF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3179234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린카 소개">
            <a:hlinkClick r:id="" action="ppaction://media"/>
            <a:extLst>
              <a:ext uri="{FF2B5EF4-FFF2-40B4-BE49-F238E27FC236}">
                <a16:creationId xmlns:a16="http://schemas.microsoft.com/office/drawing/2014/main" id="{55AC7452-95E5-CF62-4977-0110779A6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7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AEE5F81-C116-92D2-A4DC-36C36C8409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87" y="0"/>
            <a:ext cx="316874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그린카</a:t>
            </a:r>
            <a:r>
              <a:rPr lang="ko-KR" altLang="en-US" dirty="0"/>
              <a:t> 차세대 플랫폼 구축 개요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465253"/>
            <a:ext cx="11582400" cy="8697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/>
              <a:t>기존 시스템의 한계와 불편을 개선하여</a:t>
            </a:r>
            <a:r>
              <a:rPr lang="en-US" altLang="ko-KR" sz="1800" dirty="0"/>
              <a:t>,</a:t>
            </a:r>
            <a:br>
              <a:rPr lang="en-US" altLang="ko-KR" sz="1800" dirty="0"/>
            </a:br>
            <a:r>
              <a:rPr lang="ko-KR" altLang="en-US" sz="1800" dirty="0"/>
              <a:t>더욱 편리한 서비스를 제공하기 위한 새로운 시스템을 구축하였습니다</a:t>
            </a:r>
            <a:endParaRPr lang="en-KR" sz="1800" dirty="0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E1C23A3-F5C1-441F-90CE-8D91BF67EC9E}"/>
              </a:ext>
            </a:extLst>
          </p:cNvPr>
          <p:cNvSpPr/>
          <p:nvPr/>
        </p:nvSpPr>
        <p:spPr>
          <a:xfrm>
            <a:off x="731520" y="3387707"/>
            <a:ext cx="3048000" cy="1554480"/>
          </a:xfrm>
          <a:prstGeom prst="rect">
            <a:avLst/>
          </a:prstGeom>
          <a:gradFill>
            <a:gsLst>
              <a:gs pos="0">
                <a:srgbClr val="0D9F91"/>
              </a:gs>
              <a:gs pos="60000">
                <a:srgbClr val="3333B0"/>
              </a:gs>
            </a:gsLst>
            <a:lin ang="8100000"/>
          </a:gradFill>
          <a:ln w="12700">
            <a:miter lim="400000"/>
          </a:ln>
        </p:spPr>
        <p:txBody>
          <a:bodyPr lIns="190500" tIns="190500" rIns="190500" bIns="190500"/>
          <a:lstStyle/>
          <a:p>
            <a:pPr defTabSz="647497">
              <a:lnSpc>
                <a:spcPct val="90000"/>
              </a:lnSpc>
            </a:pPr>
            <a:endParaRPr lang="ko-KR" altLang="en-US" sz="1333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DFD2985E-A65A-4C68-BB23-D59177BB24B8}"/>
              </a:ext>
            </a:extLst>
          </p:cNvPr>
          <p:cNvSpPr/>
          <p:nvPr/>
        </p:nvSpPr>
        <p:spPr>
          <a:xfrm>
            <a:off x="4076701" y="3387707"/>
            <a:ext cx="3048000" cy="1554480"/>
          </a:xfrm>
          <a:prstGeom prst="rect">
            <a:avLst/>
          </a:prstGeom>
          <a:gradFill>
            <a:gsLst>
              <a:gs pos="0">
                <a:srgbClr val="0D9F91"/>
              </a:gs>
              <a:gs pos="60000">
                <a:srgbClr val="3333B0"/>
              </a:gs>
            </a:gsLst>
            <a:lin ang="8100000"/>
          </a:gradFill>
          <a:ln w="12700">
            <a:miter lim="400000"/>
          </a:ln>
        </p:spPr>
        <p:txBody>
          <a:bodyPr lIns="190500" tIns="190500" rIns="190500" bIns="190500"/>
          <a:lstStyle/>
          <a:p>
            <a:pPr defTabSz="647497">
              <a:lnSpc>
                <a:spcPct val="90000"/>
              </a:lnSpc>
            </a:pPr>
            <a:endParaRPr lang="ko-KR" altLang="en-US" sz="1333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5BD20158-FB4C-4AB4-8C78-3CF6FD55D627}"/>
              </a:ext>
            </a:extLst>
          </p:cNvPr>
          <p:cNvSpPr/>
          <p:nvPr/>
        </p:nvSpPr>
        <p:spPr>
          <a:xfrm>
            <a:off x="7421882" y="3387707"/>
            <a:ext cx="3048000" cy="1554480"/>
          </a:xfrm>
          <a:prstGeom prst="rect">
            <a:avLst/>
          </a:prstGeom>
          <a:gradFill>
            <a:gsLst>
              <a:gs pos="0">
                <a:srgbClr val="0D9F91"/>
              </a:gs>
              <a:gs pos="60000">
                <a:srgbClr val="3333B0"/>
              </a:gs>
            </a:gsLst>
            <a:lin ang="8100000"/>
          </a:gradFill>
          <a:ln w="12700">
            <a:miter lim="400000"/>
          </a:ln>
        </p:spPr>
        <p:txBody>
          <a:bodyPr lIns="190500" tIns="190500" rIns="190500" bIns="190500"/>
          <a:lstStyle/>
          <a:p>
            <a:pPr defTabSz="647497">
              <a:lnSpc>
                <a:spcPct val="90000"/>
              </a:lnSpc>
            </a:pPr>
            <a:endParaRPr lang="ko-KR" altLang="en-US" sz="1333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37" name="50$/month">
            <a:extLst>
              <a:ext uri="{FF2B5EF4-FFF2-40B4-BE49-F238E27FC236}">
                <a16:creationId xmlns:a16="http://schemas.microsoft.com/office/drawing/2014/main" id="{DEB053DB-14CC-46E3-9336-BC364D98C11A}"/>
              </a:ext>
            </a:extLst>
          </p:cNvPr>
          <p:cNvSpPr txBox="1"/>
          <p:nvPr/>
        </p:nvSpPr>
        <p:spPr>
          <a:xfrm>
            <a:off x="895911" y="3575210"/>
            <a:ext cx="2923917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b="1" dirty="0"/>
              <a:t>플랫폼 비즈니스 기반 구축</a:t>
            </a:r>
            <a:endParaRPr sz="1667" b="1" dirty="0"/>
          </a:p>
        </p:txBody>
      </p:sp>
      <p:sp>
        <p:nvSpPr>
          <p:cNvPr id="38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35C49E21-7CD5-4DE7-9573-41DF59D4BAD6}"/>
              </a:ext>
            </a:extLst>
          </p:cNvPr>
          <p:cNvSpPr txBox="1"/>
          <p:nvPr/>
        </p:nvSpPr>
        <p:spPr>
          <a:xfrm>
            <a:off x="895911" y="3981598"/>
            <a:ext cx="2844428" cy="82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167" dirty="0" err="1">
                <a:solidFill>
                  <a:srgbClr val="E6EAF3"/>
                </a:solidFill>
                <a:latin typeface="맑은 고딕"/>
                <a:ea typeface="맑은 고딕"/>
              </a:rPr>
              <a:t>노후된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 시스템을 교체하고 신규 솔루션을 적용하여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,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카 셰어링을 비롯한 다양한 비즈니스를 제공할 수 있는 플랫폼 기반의 통합 시스템을 구축하고자 했습니다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endParaRPr lang="ko-KR" altLang="en-US" sz="1167" dirty="0">
              <a:solidFill>
                <a:srgbClr val="E6EAF3"/>
              </a:solidFill>
              <a:latin typeface="맑은 고딕"/>
              <a:ea typeface="맑은 고딕"/>
            </a:endParaRPr>
          </a:p>
        </p:txBody>
      </p:sp>
      <p:sp>
        <p:nvSpPr>
          <p:cNvPr id="39" name="50$/month">
            <a:extLst>
              <a:ext uri="{FF2B5EF4-FFF2-40B4-BE49-F238E27FC236}">
                <a16:creationId xmlns:a16="http://schemas.microsoft.com/office/drawing/2014/main" id="{ED07DBFA-10EC-47E8-A416-C510EA0311B0}"/>
              </a:ext>
            </a:extLst>
          </p:cNvPr>
          <p:cNvSpPr txBox="1"/>
          <p:nvPr/>
        </p:nvSpPr>
        <p:spPr>
          <a:xfrm>
            <a:off x="4234552" y="3575210"/>
            <a:ext cx="2505849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097280">
              <a:lnSpc>
                <a:spcPct val="90000"/>
              </a:lnSpc>
              <a:defRPr sz="20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</a:defRPr>
            </a:lvl1pPr>
          </a:lstStyle>
          <a:p>
            <a:r>
              <a:rPr lang="ko-KR" altLang="en-US" sz="1667" b="1" dirty="0"/>
              <a:t>비즈니스 연속성 확보</a:t>
            </a:r>
            <a:endParaRPr lang="en-US" altLang="ko-KR" sz="1667" b="1" dirty="0"/>
          </a:p>
        </p:txBody>
      </p:sp>
      <p:sp>
        <p:nvSpPr>
          <p:cNvPr id="40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6BC4F2F8-7B2E-4C3F-909D-7520241791EF}"/>
              </a:ext>
            </a:extLst>
          </p:cNvPr>
          <p:cNvSpPr txBox="1"/>
          <p:nvPr/>
        </p:nvSpPr>
        <p:spPr>
          <a:xfrm>
            <a:off x="4195371" y="3981598"/>
            <a:ext cx="2844428" cy="62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인프라의 안정성과 확장성을 강화하여 비즈니스의 </a:t>
            </a:r>
            <a:r>
              <a:rPr lang="ko-KR" altLang="en-US" sz="1167" dirty="0" err="1">
                <a:solidFill>
                  <a:srgbClr val="E6EAF3"/>
                </a:solidFill>
                <a:latin typeface="맑은 고딕"/>
                <a:ea typeface="맑은 고딕"/>
              </a:rPr>
              <a:t>중단없는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 서비스를 제공할 수 있는 인프라가 필요했습니다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endParaRPr lang="ko-KR" altLang="en-US" sz="1167" dirty="0">
              <a:solidFill>
                <a:srgbClr val="E6EAF3"/>
              </a:solidFill>
              <a:latin typeface="맑은 고딕"/>
              <a:ea typeface="맑은 고딕"/>
            </a:endParaRPr>
          </a:p>
        </p:txBody>
      </p:sp>
      <p:sp>
        <p:nvSpPr>
          <p:cNvPr id="41" name="50$/month">
            <a:extLst>
              <a:ext uri="{FF2B5EF4-FFF2-40B4-BE49-F238E27FC236}">
                <a16:creationId xmlns:a16="http://schemas.microsoft.com/office/drawing/2014/main" id="{67992704-3779-420F-B323-A7C99D31DA82}"/>
              </a:ext>
            </a:extLst>
          </p:cNvPr>
          <p:cNvSpPr txBox="1"/>
          <p:nvPr/>
        </p:nvSpPr>
        <p:spPr>
          <a:xfrm>
            <a:off x="7605556" y="3678567"/>
            <a:ext cx="2505095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097280">
              <a:lnSpc>
                <a:spcPct val="90000"/>
              </a:lnSpc>
              <a:defRPr sz="20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</a:defRPr>
            </a:lvl1pPr>
          </a:lstStyle>
          <a:p>
            <a:r>
              <a:rPr lang="ko-KR" altLang="en-US" sz="1667" b="1" dirty="0"/>
              <a:t>자동화 및 고도화 개선</a:t>
            </a:r>
            <a:endParaRPr lang="en-US" altLang="ko-KR" sz="1667" b="1" dirty="0"/>
          </a:p>
        </p:txBody>
      </p:sp>
      <p:sp>
        <p:nvSpPr>
          <p:cNvPr id="42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E5C77B6A-BDAA-451B-AF0B-87216A7C3BAF}"/>
              </a:ext>
            </a:extLst>
          </p:cNvPr>
          <p:cNvSpPr txBox="1"/>
          <p:nvPr/>
        </p:nvSpPr>
        <p:spPr>
          <a:xfrm>
            <a:off x="7566375" y="3981598"/>
            <a:ext cx="2844428" cy="82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C/S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기반의 기존 시스템 환경은 수기 작업에 대한 의존도가 높고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,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성능 또한 문제가 되었습니다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 신규 서비스는 업무 효율성과 성능 향상이 필요했습니다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endParaRPr lang="ko-KR" altLang="en-US" sz="1167" dirty="0">
              <a:solidFill>
                <a:srgbClr val="E6EAF3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5291055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차세대</a:t>
            </a:r>
            <a:r>
              <a:rPr lang="en-US" dirty="0"/>
              <a:t> </a:t>
            </a:r>
            <a:r>
              <a:rPr lang="ko-KR" altLang="en-US" dirty="0"/>
              <a:t>시스템 인프라 구축 전략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새로운 시스템 구성에 필요로 하는 핵심 사항은 빠른 개발 속도</a:t>
            </a:r>
            <a:r>
              <a:rPr lang="en-US" altLang="ko-KR" dirty="0"/>
              <a:t>, </a:t>
            </a:r>
            <a:r>
              <a:rPr lang="ko-KR" altLang="en-US" dirty="0"/>
              <a:t>데이터 분리 저장</a:t>
            </a:r>
            <a:r>
              <a:rPr lang="en-US" altLang="ko-KR" dirty="0"/>
              <a:t>, </a:t>
            </a:r>
            <a:r>
              <a:rPr lang="ko-KR" altLang="en-US" dirty="0"/>
              <a:t>외부 연계 처리 구현입니다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18" name="Cloud…">
            <a:extLst>
              <a:ext uri="{FF2B5EF4-FFF2-40B4-BE49-F238E27FC236}">
                <a16:creationId xmlns:a16="http://schemas.microsoft.com/office/drawing/2014/main" id="{F313F251-0683-473D-A174-C2F042FCFC4D}"/>
              </a:ext>
            </a:extLst>
          </p:cNvPr>
          <p:cNvSpPr txBox="1"/>
          <p:nvPr/>
        </p:nvSpPr>
        <p:spPr>
          <a:xfrm>
            <a:off x="1744895" y="2043455"/>
            <a:ext cx="140102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380985">
              <a:defRPr sz="2400">
                <a:solidFill>
                  <a:srgbClr val="00A1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/>
              <a:t>빠른 구축과</a:t>
            </a:r>
            <a:endParaRPr lang="en-US" altLang="ko-KR" sz="2000" dirty="0"/>
          </a:p>
          <a:p>
            <a:pPr defTabSz="380985">
              <a:defRPr sz="2400">
                <a:solidFill>
                  <a:srgbClr val="00A1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/>
              <a:t>개발</a:t>
            </a:r>
            <a:endParaRPr sz="2000" dirty="0"/>
          </a:p>
        </p:txBody>
      </p:sp>
      <p:sp>
        <p:nvSpPr>
          <p:cNvPr id="19" name="Architecture…">
            <a:extLst>
              <a:ext uri="{FF2B5EF4-FFF2-40B4-BE49-F238E27FC236}">
                <a16:creationId xmlns:a16="http://schemas.microsoft.com/office/drawing/2014/main" id="{05C91D23-6D4E-4BD4-B3CE-DA19876B7015}"/>
              </a:ext>
            </a:extLst>
          </p:cNvPr>
          <p:cNvSpPr txBox="1"/>
          <p:nvPr/>
        </p:nvSpPr>
        <p:spPr>
          <a:xfrm>
            <a:off x="8575053" y="2043455"/>
            <a:ext cx="231937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380985">
              <a:defRPr sz="2400"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solidFill>
                  <a:schemeClr val="accent4"/>
                </a:solidFill>
              </a:rPr>
              <a:t>어플리케이션</a:t>
            </a:r>
            <a:endParaRPr lang="en-US" altLang="ko-KR" sz="2000" dirty="0">
              <a:solidFill>
                <a:schemeClr val="accent4"/>
              </a:solidFill>
            </a:endParaRPr>
          </a:p>
          <a:p>
            <a:pPr defTabSz="380985">
              <a:defRPr sz="2400"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solidFill>
                  <a:schemeClr val="accent4"/>
                </a:solidFill>
              </a:rPr>
              <a:t>성능 개선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20" name="원">
            <a:extLst>
              <a:ext uri="{FF2B5EF4-FFF2-40B4-BE49-F238E27FC236}">
                <a16:creationId xmlns:a16="http://schemas.microsoft.com/office/drawing/2014/main" id="{96FC18D2-8790-4431-A6FE-744E1B1C9541}"/>
              </a:ext>
            </a:extLst>
          </p:cNvPr>
          <p:cNvSpPr/>
          <p:nvPr/>
        </p:nvSpPr>
        <p:spPr>
          <a:xfrm>
            <a:off x="1672214" y="2963031"/>
            <a:ext cx="1546389" cy="1546389"/>
          </a:xfrm>
          <a:prstGeom prst="ellipse">
            <a:avLst/>
          </a:prstGeom>
          <a:ln w="38100">
            <a:solidFill>
              <a:srgbClr val="00A1FF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69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1" name="원">
            <a:extLst>
              <a:ext uri="{FF2B5EF4-FFF2-40B4-BE49-F238E27FC236}">
                <a16:creationId xmlns:a16="http://schemas.microsoft.com/office/drawing/2014/main" id="{6984CB13-AD7E-4A94-AEED-33D6EDDE0346}"/>
              </a:ext>
            </a:extLst>
          </p:cNvPr>
          <p:cNvSpPr/>
          <p:nvPr/>
        </p:nvSpPr>
        <p:spPr>
          <a:xfrm>
            <a:off x="8961546" y="2963031"/>
            <a:ext cx="1546389" cy="1546389"/>
          </a:xfrm>
          <a:prstGeom prst="ellips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379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2" name="직사각형">
            <a:extLst>
              <a:ext uri="{FF2B5EF4-FFF2-40B4-BE49-F238E27FC236}">
                <a16:creationId xmlns:a16="http://schemas.microsoft.com/office/drawing/2014/main" id="{534825A7-7D50-4901-9EA6-C7CBCA4C8007}"/>
              </a:ext>
            </a:extLst>
          </p:cNvPr>
          <p:cNvSpPr/>
          <p:nvPr/>
        </p:nvSpPr>
        <p:spPr>
          <a:xfrm>
            <a:off x="3220774" y="3721223"/>
            <a:ext cx="2101983" cy="30002"/>
          </a:xfrm>
          <a:prstGeom prst="rect">
            <a:avLst/>
          </a:prstGeom>
          <a:gradFill>
            <a:gsLst>
              <a:gs pos="0">
                <a:srgbClr val="00A1FF"/>
              </a:gs>
              <a:gs pos="100000">
                <a:srgbClr val="5946ED"/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289E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3" name="직사각형">
            <a:extLst>
              <a:ext uri="{FF2B5EF4-FFF2-40B4-BE49-F238E27FC236}">
                <a16:creationId xmlns:a16="http://schemas.microsoft.com/office/drawing/2014/main" id="{71B61B46-017A-45D7-88BB-6864B8E46CEF}"/>
              </a:ext>
            </a:extLst>
          </p:cNvPr>
          <p:cNvSpPr/>
          <p:nvPr/>
        </p:nvSpPr>
        <p:spPr>
          <a:xfrm>
            <a:off x="6887805" y="3721223"/>
            <a:ext cx="2063753" cy="3000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4" name="직사각형">
            <a:extLst>
              <a:ext uri="{FF2B5EF4-FFF2-40B4-BE49-F238E27FC236}">
                <a16:creationId xmlns:a16="http://schemas.microsoft.com/office/drawing/2014/main" id="{0EBF3633-B23E-45B1-8473-AD908FAE4FD5}"/>
              </a:ext>
            </a:extLst>
          </p:cNvPr>
          <p:cNvSpPr/>
          <p:nvPr/>
        </p:nvSpPr>
        <p:spPr>
          <a:xfrm>
            <a:off x="10528210" y="3721223"/>
            <a:ext cx="1800002" cy="30002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5" name="직사각형">
            <a:extLst>
              <a:ext uri="{FF2B5EF4-FFF2-40B4-BE49-F238E27FC236}">
                <a16:creationId xmlns:a16="http://schemas.microsoft.com/office/drawing/2014/main" id="{F0B9EC8C-5A29-43C1-BAAD-E93B4D923BD0}"/>
              </a:ext>
            </a:extLst>
          </p:cNvPr>
          <p:cNvSpPr/>
          <p:nvPr/>
        </p:nvSpPr>
        <p:spPr>
          <a:xfrm>
            <a:off x="-134188" y="3721223"/>
            <a:ext cx="1800000" cy="30002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6" name="디지털 성숙도가 높은 기업은 평균적으로 경쟁사보다 최대 35% 더 높은 수익 성장을 경험.">
            <a:extLst>
              <a:ext uri="{FF2B5EF4-FFF2-40B4-BE49-F238E27FC236}">
                <a16:creationId xmlns:a16="http://schemas.microsoft.com/office/drawing/2014/main" id="{8BB937A7-0421-40B5-A509-091911EF3CCF}"/>
              </a:ext>
            </a:extLst>
          </p:cNvPr>
          <p:cNvSpPr txBox="1"/>
          <p:nvPr/>
        </p:nvSpPr>
        <p:spPr>
          <a:xfrm>
            <a:off x="1127707" y="4773981"/>
            <a:ext cx="2635402" cy="871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>
                <a:latin typeface="Amazon Ember"/>
                <a:ea typeface="Amazon Ember"/>
                <a:cs typeface="Amazon Ember"/>
                <a:sym typeface="Amazon Ember"/>
              </a:rPr>
              <a:t>비즈니스 확대를 위한</a:t>
            </a:r>
            <a:endParaRPr lang="en-US" altLang="ko-KR" sz="1333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>
                <a:latin typeface="Amazon Ember"/>
                <a:ea typeface="Amazon Ember"/>
                <a:cs typeface="Amazon Ember"/>
                <a:sym typeface="Amazon Ember"/>
              </a:rPr>
              <a:t>신속한 인프라 구축 진행 후</a:t>
            </a:r>
            <a:endParaRPr lang="en-US" altLang="ko-KR" sz="1333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>
                <a:latin typeface="Amazon Ember"/>
                <a:ea typeface="Amazon Ember"/>
                <a:cs typeface="Amazon Ember"/>
                <a:sym typeface="Amazon Ember"/>
              </a:rPr>
              <a:t>개발에 집중할 수 있는</a:t>
            </a:r>
            <a:endParaRPr lang="en-US" altLang="ko-KR" sz="1333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>
                <a:latin typeface="Amazon Ember"/>
                <a:ea typeface="Amazon Ember"/>
                <a:cs typeface="Amazon Ember"/>
                <a:sym typeface="Amazon Ember"/>
              </a:rPr>
              <a:t>환경 구성</a:t>
            </a:r>
            <a:endParaRPr sz="1333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27" name="Analytic Env.…">
            <a:extLst>
              <a:ext uri="{FF2B5EF4-FFF2-40B4-BE49-F238E27FC236}">
                <a16:creationId xmlns:a16="http://schemas.microsoft.com/office/drawing/2014/main" id="{8DF0759B-6A33-4639-8F2F-F67235AF7F78}"/>
              </a:ext>
            </a:extLst>
          </p:cNvPr>
          <p:cNvSpPr txBox="1"/>
          <p:nvPr/>
        </p:nvSpPr>
        <p:spPr>
          <a:xfrm>
            <a:off x="5395487" y="2043455"/>
            <a:ext cx="140102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380985">
              <a:defRPr sz="2400">
                <a:solidFill>
                  <a:schemeClr val="accent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solidFill>
                  <a:schemeClr val="accent3"/>
                </a:solidFill>
              </a:rPr>
              <a:t>서비스 별 </a:t>
            </a:r>
            <a:endParaRPr lang="en-US" altLang="ko-KR" sz="2000" dirty="0">
              <a:solidFill>
                <a:schemeClr val="accent3"/>
              </a:solidFill>
            </a:endParaRPr>
          </a:p>
          <a:p>
            <a:pPr defTabSz="380985">
              <a:defRPr sz="2400">
                <a:solidFill>
                  <a:schemeClr val="accent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solidFill>
                  <a:schemeClr val="accent3"/>
                </a:solidFill>
              </a:rPr>
              <a:t>데이터 분리</a:t>
            </a:r>
            <a:endParaRPr sz="2000" dirty="0">
              <a:solidFill>
                <a:schemeClr val="accent3"/>
              </a:solidFill>
            </a:endParaRPr>
          </a:p>
        </p:txBody>
      </p:sp>
      <p:sp>
        <p:nvSpPr>
          <p:cNvPr id="28" name="원">
            <a:extLst>
              <a:ext uri="{FF2B5EF4-FFF2-40B4-BE49-F238E27FC236}">
                <a16:creationId xmlns:a16="http://schemas.microsoft.com/office/drawing/2014/main" id="{5DE37EEF-B29F-4BE7-862F-AA961903F402}"/>
              </a:ext>
            </a:extLst>
          </p:cNvPr>
          <p:cNvSpPr/>
          <p:nvPr/>
        </p:nvSpPr>
        <p:spPr>
          <a:xfrm>
            <a:off x="5322808" y="2963031"/>
            <a:ext cx="1546389" cy="1546389"/>
          </a:xfrm>
          <a:prstGeom prst="ellipse">
            <a:avLst/>
          </a:prstGeom>
          <a:ln w="38100">
            <a:solidFill>
              <a:srgbClr val="5946ED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29" name="디지털 성숙도가 높은 기업은 평균적으로 경쟁사보다 최대 35% 더 높은 수익 성장을 경험.">
            <a:extLst>
              <a:ext uri="{FF2B5EF4-FFF2-40B4-BE49-F238E27FC236}">
                <a16:creationId xmlns:a16="http://schemas.microsoft.com/office/drawing/2014/main" id="{09701203-7EC1-4AD1-866F-8DC848F73FA2}"/>
              </a:ext>
            </a:extLst>
          </p:cNvPr>
          <p:cNvSpPr txBox="1"/>
          <p:nvPr/>
        </p:nvSpPr>
        <p:spPr>
          <a:xfrm>
            <a:off x="4778300" y="4773981"/>
            <a:ext cx="2635402" cy="107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/>
              <a:t>여러 서비스가 처리한 데이터를 각각의 데이터베이스로 분리</a:t>
            </a:r>
            <a:r>
              <a:rPr lang="en-US" altLang="ko-KR" sz="1333" dirty="0"/>
              <a:t>/</a:t>
            </a:r>
            <a:r>
              <a:rPr lang="ko-KR" altLang="en-US" sz="1333" dirty="0"/>
              <a:t> 관리하고</a:t>
            </a:r>
            <a:r>
              <a:rPr lang="en-US" altLang="ko-KR" sz="1333" dirty="0"/>
              <a:t>, </a:t>
            </a:r>
            <a:r>
              <a:rPr lang="ko-KR" altLang="en-US" sz="1333" dirty="0"/>
              <a:t>가용성을 확보하여 비즈니스 연속성을 유지하도록 구성</a:t>
            </a:r>
            <a:endParaRPr sz="1333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30" name="디지털 성숙도가 높은 기업은 평균적으로 경쟁사보다 최대 35% 더 높은 수익 성장을 경험.">
            <a:extLst>
              <a:ext uri="{FF2B5EF4-FFF2-40B4-BE49-F238E27FC236}">
                <a16:creationId xmlns:a16="http://schemas.microsoft.com/office/drawing/2014/main" id="{09FBA5A8-9AD6-49C4-9D54-C15018206388}"/>
              </a:ext>
            </a:extLst>
          </p:cNvPr>
          <p:cNvSpPr txBox="1"/>
          <p:nvPr/>
        </p:nvSpPr>
        <p:spPr>
          <a:xfrm>
            <a:off x="8417038" y="4773981"/>
            <a:ext cx="2635402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>
                <a:latin typeface="Amazon Ember"/>
                <a:ea typeface="Amazon Ember"/>
                <a:cs typeface="Amazon Ember"/>
                <a:sym typeface="Amazon Ember"/>
              </a:rPr>
              <a:t>업무 성능을 개선할 후 있도록</a:t>
            </a:r>
            <a:endParaRPr lang="en-US" altLang="ko-KR" sz="1333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ctr">
              <a:defRPr sz="1600"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333" dirty="0">
                <a:latin typeface="Amazon Ember"/>
                <a:ea typeface="Amazon Ember"/>
                <a:cs typeface="Amazon Ember"/>
                <a:sym typeface="Amazon Ember"/>
              </a:rPr>
              <a:t>인프라 아키텍처를 구성</a:t>
            </a:r>
            <a:endParaRPr sz="1333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31" name="자유형 19">
            <a:extLst>
              <a:ext uri="{FF2B5EF4-FFF2-40B4-BE49-F238E27FC236}">
                <a16:creationId xmlns:a16="http://schemas.microsoft.com/office/drawing/2014/main" id="{691B972C-E609-4EB4-97A8-48318A8C5D02}"/>
              </a:ext>
            </a:extLst>
          </p:cNvPr>
          <p:cNvSpPr/>
          <p:nvPr/>
        </p:nvSpPr>
        <p:spPr>
          <a:xfrm>
            <a:off x="2145407" y="3436223"/>
            <a:ext cx="600003" cy="60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00" y="18514"/>
                </a:moveTo>
                <a:cubicBezTo>
                  <a:pt x="8100" y="18302"/>
                  <a:pt x="7927" y="18129"/>
                  <a:pt x="7714" y="18129"/>
                </a:cubicBezTo>
                <a:cubicBezTo>
                  <a:pt x="7501" y="18129"/>
                  <a:pt x="7329" y="18302"/>
                  <a:pt x="7329" y="18514"/>
                </a:cubicBezTo>
                <a:cubicBezTo>
                  <a:pt x="7329" y="18727"/>
                  <a:pt x="7501" y="18900"/>
                  <a:pt x="7714" y="18900"/>
                </a:cubicBezTo>
                <a:cubicBezTo>
                  <a:pt x="7927" y="18900"/>
                  <a:pt x="8100" y="18727"/>
                  <a:pt x="8100" y="18514"/>
                </a:cubicBezTo>
                <a:close/>
                <a:moveTo>
                  <a:pt x="8871" y="18514"/>
                </a:moveTo>
                <a:cubicBezTo>
                  <a:pt x="8871" y="19152"/>
                  <a:pt x="8352" y="19671"/>
                  <a:pt x="7714" y="19671"/>
                </a:cubicBezTo>
                <a:cubicBezTo>
                  <a:pt x="7076" y="19671"/>
                  <a:pt x="6557" y="19152"/>
                  <a:pt x="6557" y="18514"/>
                </a:cubicBezTo>
                <a:cubicBezTo>
                  <a:pt x="6557" y="17876"/>
                  <a:pt x="7076" y="17357"/>
                  <a:pt x="7714" y="17357"/>
                </a:cubicBezTo>
                <a:cubicBezTo>
                  <a:pt x="8352" y="17357"/>
                  <a:pt x="8871" y="17876"/>
                  <a:pt x="8871" y="18514"/>
                </a:cubicBezTo>
                <a:close/>
                <a:moveTo>
                  <a:pt x="16366" y="18840"/>
                </a:moveTo>
                <a:lnTo>
                  <a:pt x="15655" y="18129"/>
                </a:lnTo>
                <a:lnTo>
                  <a:pt x="10302" y="18129"/>
                </a:lnTo>
                <a:cubicBezTo>
                  <a:pt x="10132" y="18129"/>
                  <a:pt x="9982" y="18016"/>
                  <a:pt x="9933" y="17853"/>
                </a:cubicBezTo>
                <a:cubicBezTo>
                  <a:pt x="9643" y="16880"/>
                  <a:pt x="8731" y="16200"/>
                  <a:pt x="7714" y="16200"/>
                </a:cubicBezTo>
                <a:cubicBezTo>
                  <a:pt x="6438" y="16200"/>
                  <a:pt x="5400" y="17238"/>
                  <a:pt x="5400" y="18514"/>
                </a:cubicBezTo>
                <a:cubicBezTo>
                  <a:pt x="5400" y="19791"/>
                  <a:pt x="6438" y="20829"/>
                  <a:pt x="7714" y="20829"/>
                </a:cubicBezTo>
                <a:cubicBezTo>
                  <a:pt x="8604" y="20829"/>
                  <a:pt x="9425" y="20309"/>
                  <a:pt x="9806" y="19506"/>
                </a:cubicBezTo>
                <a:cubicBezTo>
                  <a:pt x="9870" y="19371"/>
                  <a:pt x="10005" y="19286"/>
                  <a:pt x="10154" y="19286"/>
                </a:cubicBezTo>
                <a:lnTo>
                  <a:pt x="11186" y="19286"/>
                </a:lnTo>
                <a:cubicBezTo>
                  <a:pt x="11288" y="19286"/>
                  <a:pt x="11386" y="19326"/>
                  <a:pt x="11458" y="19399"/>
                </a:cubicBezTo>
                <a:lnTo>
                  <a:pt x="11957" y="19897"/>
                </a:lnTo>
                <a:lnTo>
                  <a:pt x="12456" y="19399"/>
                </a:lnTo>
                <a:cubicBezTo>
                  <a:pt x="12528" y="19326"/>
                  <a:pt x="12626" y="19286"/>
                  <a:pt x="12729" y="19286"/>
                </a:cubicBezTo>
                <a:lnTo>
                  <a:pt x="13500" y="19286"/>
                </a:lnTo>
                <a:cubicBezTo>
                  <a:pt x="13603" y="19286"/>
                  <a:pt x="13701" y="19326"/>
                  <a:pt x="13773" y="19399"/>
                </a:cubicBezTo>
                <a:lnTo>
                  <a:pt x="14271" y="19897"/>
                </a:lnTo>
                <a:lnTo>
                  <a:pt x="14770" y="19399"/>
                </a:lnTo>
                <a:cubicBezTo>
                  <a:pt x="14842" y="19326"/>
                  <a:pt x="14940" y="19286"/>
                  <a:pt x="15043" y="19286"/>
                </a:cubicBezTo>
                <a:lnTo>
                  <a:pt x="15697" y="19286"/>
                </a:lnTo>
                <a:lnTo>
                  <a:pt x="16366" y="18840"/>
                </a:lnTo>
                <a:close/>
                <a:moveTo>
                  <a:pt x="17244" y="18627"/>
                </a:moveTo>
                <a:cubicBezTo>
                  <a:pt x="17326" y="18709"/>
                  <a:pt x="17366" y="18823"/>
                  <a:pt x="17355" y="18938"/>
                </a:cubicBezTo>
                <a:cubicBezTo>
                  <a:pt x="17344" y="19053"/>
                  <a:pt x="17282" y="19157"/>
                  <a:pt x="17185" y="19221"/>
                </a:cubicBezTo>
                <a:lnTo>
                  <a:pt x="16028" y="19992"/>
                </a:lnTo>
                <a:cubicBezTo>
                  <a:pt x="15965" y="20034"/>
                  <a:pt x="15890" y="20057"/>
                  <a:pt x="15814" y="20057"/>
                </a:cubicBezTo>
                <a:lnTo>
                  <a:pt x="15203" y="20057"/>
                </a:lnTo>
                <a:lnTo>
                  <a:pt x="14544" y="20716"/>
                </a:lnTo>
                <a:cubicBezTo>
                  <a:pt x="14393" y="20866"/>
                  <a:pt x="14150" y="20866"/>
                  <a:pt x="13999" y="20716"/>
                </a:cubicBezTo>
                <a:lnTo>
                  <a:pt x="13340" y="20057"/>
                </a:lnTo>
                <a:lnTo>
                  <a:pt x="12888" y="20057"/>
                </a:lnTo>
                <a:lnTo>
                  <a:pt x="12230" y="20716"/>
                </a:lnTo>
                <a:cubicBezTo>
                  <a:pt x="12079" y="20866"/>
                  <a:pt x="11835" y="20866"/>
                  <a:pt x="11684" y="20716"/>
                </a:cubicBezTo>
                <a:lnTo>
                  <a:pt x="11026" y="20057"/>
                </a:lnTo>
                <a:lnTo>
                  <a:pt x="10387" y="20057"/>
                </a:lnTo>
                <a:cubicBezTo>
                  <a:pt x="9840" y="21002"/>
                  <a:pt x="8816" y="21600"/>
                  <a:pt x="7714" y="21600"/>
                </a:cubicBezTo>
                <a:cubicBezTo>
                  <a:pt x="6013" y="21600"/>
                  <a:pt x="4629" y="20216"/>
                  <a:pt x="4629" y="18514"/>
                </a:cubicBezTo>
                <a:cubicBezTo>
                  <a:pt x="4629" y="16813"/>
                  <a:pt x="6013" y="15429"/>
                  <a:pt x="7714" y="15429"/>
                </a:cubicBezTo>
                <a:cubicBezTo>
                  <a:pt x="8972" y="15429"/>
                  <a:pt x="10109" y="16209"/>
                  <a:pt x="10575" y="17357"/>
                </a:cubicBezTo>
                <a:lnTo>
                  <a:pt x="15814" y="17357"/>
                </a:lnTo>
                <a:cubicBezTo>
                  <a:pt x="15917" y="17357"/>
                  <a:pt x="16015" y="17398"/>
                  <a:pt x="16087" y="17470"/>
                </a:cubicBezTo>
                <a:lnTo>
                  <a:pt x="17244" y="18627"/>
                </a:lnTo>
                <a:close/>
                <a:moveTo>
                  <a:pt x="13660" y="5014"/>
                </a:moveTo>
                <a:lnTo>
                  <a:pt x="15814" y="7169"/>
                </a:lnTo>
                <a:lnTo>
                  <a:pt x="17969" y="5014"/>
                </a:lnTo>
                <a:lnTo>
                  <a:pt x="15814" y="2860"/>
                </a:lnTo>
                <a:lnTo>
                  <a:pt x="13660" y="5014"/>
                </a:lnTo>
                <a:close/>
                <a:moveTo>
                  <a:pt x="15542" y="7987"/>
                </a:moveTo>
                <a:lnTo>
                  <a:pt x="12842" y="5287"/>
                </a:lnTo>
                <a:cubicBezTo>
                  <a:pt x="12691" y="5136"/>
                  <a:pt x="12691" y="4892"/>
                  <a:pt x="12842" y="4742"/>
                </a:cubicBezTo>
                <a:lnTo>
                  <a:pt x="15542" y="2042"/>
                </a:lnTo>
                <a:cubicBezTo>
                  <a:pt x="15692" y="1891"/>
                  <a:pt x="15936" y="1891"/>
                  <a:pt x="16087" y="2042"/>
                </a:cubicBezTo>
                <a:lnTo>
                  <a:pt x="18787" y="4742"/>
                </a:lnTo>
                <a:cubicBezTo>
                  <a:pt x="18938" y="4892"/>
                  <a:pt x="18938" y="5136"/>
                  <a:pt x="18787" y="5287"/>
                </a:cubicBezTo>
                <a:lnTo>
                  <a:pt x="16087" y="7987"/>
                </a:lnTo>
                <a:cubicBezTo>
                  <a:pt x="16012" y="8062"/>
                  <a:pt x="15913" y="8100"/>
                  <a:pt x="15814" y="8100"/>
                </a:cubicBezTo>
                <a:cubicBezTo>
                  <a:pt x="15716" y="8100"/>
                  <a:pt x="15617" y="8062"/>
                  <a:pt x="15542" y="7987"/>
                </a:cubicBezTo>
                <a:close/>
                <a:moveTo>
                  <a:pt x="8520" y="6557"/>
                </a:moveTo>
                <a:lnTo>
                  <a:pt x="6173" y="3354"/>
                </a:lnTo>
                <a:lnTo>
                  <a:pt x="3843" y="6557"/>
                </a:lnTo>
                <a:lnTo>
                  <a:pt x="8520" y="6557"/>
                </a:lnTo>
                <a:close/>
                <a:moveTo>
                  <a:pt x="9281" y="7329"/>
                </a:moveTo>
                <a:lnTo>
                  <a:pt x="3086" y="7329"/>
                </a:lnTo>
                <a:cubicBezTo>
                  <a:pt x="2941" y="7329"/>
                  <a:pt x="2808" y="7247"/>
                  <a:pt x="2742" y="7118"/>
                </a:cubicBezTo>
                <a:cubicBezTo>
                  <a:pt x="2676" y="6989"/>
                  <a:pt x="2688" y="6833"/>
                  <a:pt x="2774" y="6716"/>
                </a:cubicBezTo>
                <a:lnTo>
                  <a:pt x="5859" y="2473"/>
                </a:lnTo>
                <a:cubicBezTo>
                  <a:pt x="5932" y="2374"/>
                  <a:pt x="6048" y="2314"/>
                  <a:pt x="6171" y="2314"/>
                </a:cubicBezTo>
                <a:cubicBezTo>
                  <a:pt x="6304" y="2308"/>
                  <a:pt x="6410" y="2373"/>
                  <a:pt x="6483" y="2472"/>
                </a:cubicBezTo>
                <a:lnTo>
                  <a:pt x="9592" y="6715"/>
                </a:lnTo>
                <a:cubicBezTo>
                  <a:pt x="9678" y="6832"/>
                  <a:pt x="9691" y="6988"/>
                  <a:pt x="9625" y="7117"/>
                </a:cubicBezTo>
                <a:cubicBezTo>
                  <a:pt x="9560" y="7247"/>
                  <a:pt x="9426" y="7329"/>
                  <a:pt x="9281" y="7329"/>
                </a:cubicBezTo>
                <a:close/>
                <a:moveTo>
                  <a:pt x="3857" y="11764"/>
                </a:moveTo>
                <a:cubicBezTo>
                  <a:pt x="3857" y="12934"/>
                  <a:pt x="4809" y="13886"/>
                  <a:pt x="5979" y="13886"/>
                </a:cubicBezTo>
                <a:cubicBezTo>
                  <a:pt x="7148" y="13886"/>
                  <a:pt x="8100" y="12934"/>
                  <a:pt x="8100" y="11764"/>
                </a:cubicBezTo>
                <a:cubicBezTo>
                  <a:pt x="8100" y="10594"/>
                  <a:pt x="7148" y="9643"/>
                  <a:pt x="5979" y="9643"/>
                </a:cubicBezTo>
                <a:cubicBezTo>
                  <a:pt x="4809" y="9643"/>
                  <a:pt x="3857" y="10594"/>
                  <a:pt x="3857" y="11764"/>
                </a:cubicBezTo>
                <a:close/>
                <a:moveTo>
                  <a:pt x="3086" y="11764"/>
                </a:moveTo>
                <a:cubicBezTo>
                  <a:pt x="3086" y="10169"/>
                  <a:pt x="4383" y="8871"/>
                  <a:pt x="5979" y="8871"/>
                </a:cubicBezTo>
                <a:cubicBezTo>
                  <a:pt x="7574" y="8871"/>
                  <a:pt x="8871" y="10169"/>
                  <a:pt x="8871" y="11764"/>
                </a:cubicBezTo>
                <a:cubicBezTo>
                  <a:pt x="8871" y="13360"/>
                  <a:pt x="7574" y="14657"/>
                  <a:pt x="5979" y="14657"/>
                </a:cubicBezTo>
                <a:cubicBezTo>
                  <a:pt x="4383" y="14657"/>
                  <a:pt x="3086" y="13360"/>
                  <a:pt x="3086" y="11764"/>
                </a:cubicBezTo>
                <a:close/>
                <a:moveTo>
                  <a:pt x="13886" y="13500"/>
                </a:moveTo>
                <a:lnTo>
                  <a:pt x="17357" y="13500"/>
                </a:lnTo>
                <a:lnTo>
                  <a:pt x="17357" y="10029"/>
                </a:lnTo>
                <a:lnTo>
                  <a:pt x="13886" y="10029"/>
                </a:lnTo>
                <a:lnTo>
                  <a:pt x="13886" y="13500"/>
                </a:lnTo>
                <a:close/>
                <a:moveTo>
                  <a:pt x="18129" y="13886"/>
                </a:moveTo>
                <a:cubicBezTo>
                  <a:pt x="18129" y="14099"/>
                  <a:pt x="17956" y="14271"/>
                  <a:pt x="17743" y="14271"/>
                </a:cubicBezTo>
                <a:lnTo>
                  <a:pt x="13500" y="14271"/>
                </a:lnTo>
                <a:cubicBezTo>
                  <a:pt x="13287" y="14271"/>
                  <a:pt x="13114" y="14099"/>
                  <a:pt x="13114" y="13886"/>
                </a:cubicBezTo>
                <a:lnTo>
                  <a:pt x="13114" y="9643"/>
                </a:lnTo>
                <a:cubicBezTo>
                  <a:pt x="13114" y="9430"/>
                  <a:pt x="13287" y="9257"/>
                  <a:pt x="13500" y="9257"/>
                </a:cubicBezTo>
                <a:lnTo>
                  <a:pt x="17743" y="9257"/>
                </a:lnTo>
                <a:cubicBezTo>
                  <a:pt x="17956" y="9257"/>
                  <a:pt x="18129" y="9430"/>
                  <a:pt x="18129" y="9643"/>
                </a:cubicBezTo>
                <a:lnTo>
                  <a:pt x="18129" y="13886"/>
                </a:lnTo>
                <a:close/>
                <a:moveTo>
                  <a:pt x="21600" y="386"/>
                </a:moveTo>
                <a:lnTo>
                  <a:pt x="21600" y="19671"/>
                </a:lnTo>
                <a:cubicBezTo>
                  <a:pt x="21600" y="19884"/>
                  <a:pt x="21428" y="20057"/>
                  <a:pt x="21214" y="20057"/>
                </a:cubicBezTo>
                <a:lnTo>
                  <a:pt x="18129" y="20057"/>
                </a:lnTo>
                <a:lnTo>
                  <a:pt x="18129" y="19286"/>
                </a:lnTo>
                <a:lnTo>
                  <a:pt x="20829" y="19286"/>
                </a:lnTo>
                <a:lnTo>
                  <a:pt x="20829" y="771"/>
                </a:lnTo>
                <a:lnTo>
                  <a:pt x="771" y="771"/>
                </a:lnTo>
                <a:lnTo>
                  <a:pt x="771" y="19286"/>
                </a:lnTo>
                <a:lnTo>
                  <a:pt x="3471" y="19286"/>
                </a:lnTo>
                <a:lnTo>
                  <a:pt x="3471" y="20057"/>
                </a:lnTo>
                <a:lnTo>
                  <a:pt x="386" y="20057"/>
                </a:lnTo>
                <a:cubicBezTo>
                  <a:pt x="172" y="20057"/>
                  <a:pt x="0" y="19884"/>
                  <a:pt x="0" y="19671"/>
                </a:cubicBezTo>
                <a:lnTo>
                  <a:pt x="0" y="386"/>
                </a:lnTo>
                <a:cubicBezTo>
                  <a:pt x="0" y="173"/>
                  <a:pt x="172" y="0"/>
                  <a:pt x="386" y="0"/>
                </a:cubicBezTo>
                <a:lnTo>
                  <a:pt x="21214" y="0"/>
                </a:lnTo>
                <a:cubicBezTo>
                  <a:pt x="21428" y="0"/>
                  <a:pt x="21600" y="173"/>
                  <a:pt x="21600" y="38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2" name="자유형 20">
            <a:extLst>
              <a:ext uri="{FF2B5EF4-FFF2-40B4-BE49-F238E27FC236}">
                <a16:creationId xmlns:a16="http://schemas.microsoft.com/office/drawing/2014/main" id="{02C45ABE-0D91-4CEC-B330-F1183E70B3E9}"/>
              </a:ext>
            </a:extLst>
          </p:cNvPr>
          <p:cNvSpPr/>
          <p:nvPr/>
        </p:nvSpPr>
        <p:spPr>
          <a:xfrm>
            <a:off x="5796368" y="3436232"/>
            <a:ext cx="599287" cy="60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20708" y="15270"/>
                </a:moveTo>
                <a:cubicBezTo>
                  <a:pt x="20619" y="15179"/>
                  <a:pt x="20450" y="15038"/>
                  <a:pt x="20139" y="14843"/>
                </a:cubicBezTo>
                <a:lnTo>
                  <a:pt x="20094" y="15179"/>
                </a:lnTo>
                <a:cubicBezTo>
                  <a:pt x="20398" y="15249"/>
                  <a:pt x="20591" y="15269"/>
                  <a:pt x="20708" y="15270"/>
                </a:cubicBezTo>
                <a:close/>
                <a:moveTo>
                  <a:pt x="20022" y="9873"/>
                </a:moveTo>
                <a:cubicBezTo>
                  <a:pt x="19969" y="9414"/>
                  <a:pt x="17834" y="8375"/>
                  <a:pt x="14492" y="8375"/>
                </a:cubicBezTo>
                <a:cubicBezTo>
                  <a:pt x="11150" y="8375"/>
                  <a:pt x="9015" y="9414"/>
                  <a:pt x="8963" y="9873"/>
                </a:cubicBezTo>
                <a:lnTo>
                  <a:pt x="8970" y="9932"/>
                </a:lnTo>
                <a:cubicBezTo>
                  <a:pt x="9152" y="10455"/>
                  <a:pt x="11359" y="11199"/>
                  <a:pt x="14492" y="11199"/>
                </a:cubicBezTo>
                <a:cubicBezTo>
                  <a:pt x="17626" y="11199"/>
                  <a:pt x="19833" y="10455"/>
                  <a:pt x="20015" y="9932"/>
                </a:cubicBezTo>
                <a:lnTo>
                  <a:pt x="20022" y="9873"/>
                </a:lnTo>
                <a:close/>
                <a:moveTo>
                  <a:pt x="19877" y="11013"/>
                </a:moveTo>
                <a:cubicBezTo>
                  <a:pt x="18694" y="11643"/>
                  <a:pt x="16544" y="11970"/>
                  <a:pt x="14492" y="11970"/>
                </a:cubicBezTo>
                <a:cubicBezTo>
                  <a:pt x="12440" y="11970"/>
                  <a:pt x="10290" y="11643"/>
                  <a:pt x="9108" y="11013"/>
                </a:cubicBezTo>
                <a:lnTo>
                  <a:pt x="9671" y="15193"/>
                </a:lnTo>
                <a:cubicBezTo>
                  <a:pt x="10058" y="15325"/>
                  <a:pt x="10421" y="15548"/>
                  <a:pt x="10739" y="15862"/>
                </a:cubicBezTo>
                <a:cubicBezTo>
                  <a:pt x="10937" y="16057"/>
                  <a:pt x="11106" y="16283"/>
                  <a:pt x="11246" y="16539"/>
                </a:cubicBezTo>
                <a:cubicBezTo>
                  <a:pt x="11545" y="16379"/>
                  <a:pt x="11896" y="16337"/>
                  <a:pt x="12233" y="16436"/>
                </a:cubicBezTo>
                <a:cubicBezTo>
                  <a:pt x="12759" y="16592"/>
                  <a:pt x="13122" y="17038"/>
                  <a:pt x="13238" y="17653"/>
                </a:cubicBezTo>
                <a:cubicBezTo>
                  <a:pt x="13469" y="17723"/>
                  <a:pt x="13703" y="17830"/>
                  <a:pt x="13909" y="17960"/>
                </a:cubicBezTo>
                <a:cubicBezTo>
                  <a:pt x="14552" y="18367"/>
                  <a:pt x="14878" y="18896"/>
                  <a:pt x="14878" y="19534"/>
                </a:cubicBezTo>
                <a:cubicBezTo>
                  <a:pt x="14878" y="20054"/>
                  <a:pt x="14737" y="20485"/>
                  <a:pt x="14473" y="20829"/>
                </a:cubicBezTo>
                <a:lnTo>
                  <a:pt x="14492" y="20829"/>
                </a:lnTo>
                <a:cubicBezTo>
                  <a:pt x="15478" y="20829"/>
                  <a:pt x="16463" y="20726"/>
                  <a:pt x="17265" y="20541"/>
                </a:cubicBezTo>
                <a:cubicBezTo>
                  <a:pt x="17575" y="20469"/>
                  <a:pt x="17849" y="20387"/>
                  <a:pt x="18080" y="20296"/>
                </a:cubicBezTo>
                <a:cubicBezTo>
                  <a:pt x="18533" y="20117"/>
                  <a:pt x="18669" y="19957"/>
                  <a:pt x="18681" y="19915"/>
                </a:cubicBezTo>
                <a:cubicBezTo>
                  <a:pt x="18681" y="19898"/>
                  <a:pt x="18681" y="19888"/>
                  <a:pt x="18684" y="19871"/>
                </a:cubicBezTo>
                <a:lnTo>
                  <a:pt x="19240" y="15743"/>
                </a:lnTo>
                <a:cubicBezTo>
                  <a:pt x="17657" y="15253"/>
                  <a:pt x="15545" y="14277"/>
                  <a:pt x="14653" y="13852"/>
                </a:cubicBezTo>
                <a:cubicBezTo>
                  <a:pt x="14594" y="13872"/>
                  <a:pt x="14532" y="13886"/>
                  <a:pt x="14466" y="13886"/>
                </a:cubicBezTo>
                <a:cubicBezTo>
                  <a:pt x="14147" y="13886"/>
                  <a:pt x="13887" y="13626"/>
                  <a:pt x="13887" y="13307"/>
                </a:cubicBezTo>
                <a:cubicBezTo>
                  <a:pt x="13887" y="12988"/>
                  <a:pt x="14147" y="12729"/>
                  <a:pt x="14466" y="12729"/>
                </a:cubicBezTo>
                <a:cubicBezTo>
                  <a:pt x="14739" y="12729"/>
                  <a:pt x="14969" y="12920"/>
                  <a:pt x="15028" y="13176"/>
                </a:cubicBezTo>
                <a:cubicBezTo>
                  <a:pt x="15747" y="13518"/>
                  <a:pt x="17803" y="14472"/>
                  <a:pt x="19345" y="14966"/>
                </a:cubicBezTo>
                <a:lnTo>
                  <a:pt x="19877" y="11013"/>
                </a:lnTo>
                <a:close/>
                <a:moveTo>
                  <a:pt x="14107" y="19534"/>
                </a:moveTo>
                <a:cubicBezTo>
                  <a:pt x="14107" y="19284"/>
                  <a:pt x="14037" y="18954"/>
                  <a:pt x="13497" y="18611"/>
                </a:cubicBezTo>
                <a:cubicBezTo>
                  <a:pt x="13291" y="18481"/>
                  <a:pt x="13037" y="18382"/>
                  <a:pt x="12819" y="18345"/>
                </a:cubicBezTo>
                <a:cubicBezTo>
                  <a:pt x="12621" y="18311"/>
                  <a:pt x="12484" y="18132"/>
                  <a:pt x="12499" y="17937"/>
                </a:cubicBezTo>
                <a:cubicBezTo>
                  <a:pt x="12462" y="17538"/>
                  <a:pt x="12283" y="17255"/>
                  <a:pt x="12015" y="17176"/>
                </a:cubicBezTo>
                <a:cubicBezTo>
                  <a:pt x="11796" y="17112"/>
                  <a:pt x="11559" y="17197"/>
                  <a:pt x="11412" y="17392"/>
                </a:cubicBezTo>
                <a:cubicBezTo>
                  <a:pt x="11328" y="17506"/>
                  <a:pt x="11188" y="17565"/>
                  <a:pt x="11046" y="17542"/>
                </a:cubicBezTo>
                <a:cubicBezTo>
                  <a:pt x="10906" y="17521"/>
                  <a:pt x="10789" y="17425"/>
                  <a:pt x="10740" y="17291"/>
                </a:cubicBezTo>
                <a:cubicBezTo>
                  <a:pt x="10613" y="16937"/>
                  <a:pt x="10430" y="16641"/>
                  <a:pt x="10197" y="16411"/>
                </a:cubicBezTo>
                <a:cubicBezTo>
                  <a:pt x="9987" y="16203"/>
                  <a:pt x="9504" y="15818"/>
                  <a:pt x="8822" y="15818"/>
                </a:cubicBezTo>
                <a:cubicBezTo>
                  <a:pt x="8581" y="15818"/>
                  <a:pt x="8316" y="15866"/>
                  <a:pt x="8030" y="15985"/>
                </a:cubicBezTo>
                <a:cubicBezTo>
                  <a:pt x="7410" y="16243"/>
                  <a:pt x="6906" y="17018"/>
                  <a:pt x="6906" y="17712"/>
                </a:cubicBezTo>
                <a:cubicBezTo>
                  <a:pt x="6906" y="17791"/>
                  <a:pt x="6910" y="17870"/>
                  <a:pt x="6920" y="17947"/>
                </a:cubicBezTo>
                <a:cubicBezTo>
                  <a:pt x="6943" y="18140"/>
                  <a:pt x="6819" y="18320"/>
                  <a:pt x="6631" y="18368"/>
                </a:cubicBezTo>
                <a:cubicBezTo>
                  <a:pt x="6196" y="18477"/>
                  <a:pt x="5677" y="18775"/>
                  <a:pt x="5677" y="19572"/>
                </a:cubicBezTo>
                <a:cubicBezTo>
                  <a:pt x="5677" y="20225"/>
                  <a:pt x="6042" y="20579"/>
                  <a:pt x="6349" y="20761"/>
                </a:cubicBezTo>
                <a:cubicBezTo>
                  <a:pt x="6422" y="20805"/>
                  <a:pt x="6513" y="20828"/>
                  <a:pt x="6611" y="20829"/>
                </a:cubicBezTo>
                <a:lnTo>
                  <a:pt x="12748" y="20835"/>
                </a:lnTo>
                <a:cubicBezTo>
                  <a:pt x="12771" y="20835"/>
                  <a:pt x="12813" y="20834"/>
                  <a:pt x="12869" y="20834"/>
                </a:cubicBezTo>
                <a:cubicBezTo>
                  <a:pt x="13126" y="20828"/>
                  <a:pt x="14107" y="20726"/>
                  <a:pt x="14107" y="19534"/>
                </a:cubicBezTo>
                <a:close/>
                <a:moveTo>
                  <a:pt x="6134" y="17719"/>
                </a:moveTo>
                <a:lnTo>
                  <a:pt x="6134" y="17712"/>
                </a:lnTo>
                <a:cubicBezTo>
                  <a:pt x="6134" y="16701"/>
                  <a:pt x="6821" y="15653"/>
                  <a:pt x="7733" y="15273"/>
                </a:cubicBezTo>
                <a:cubicBezTo>
                  <a:pt x="8111" y="15115"/>
                  <a:pt x="8497" y="15046"/>
                  <a:pt x="8873" y="15053"/>
                </a:cubicBezTo>
                <a:lnTo>
                  <a:pt x="8210" y="10121"/>
                </a:lnTo>
                <a:lnTo>
                  <a:pt x="8222" y="10119"/>
                </a:lnTo>
                <a:cubicBezTo>
                  <a:pt x="8221" y="10116"/>
                  <a:pt x="8219" y="10113"/>
                  <a:pt x="8218" y="10110"/>
                </a:cubicBezTo>
                <a:cubicBezTo>
                  <a:pt x="8214" y="10094"/>
                  <a:pt x="8211" y="10078"/>
                  <a:pt x="8210" y="10062"/>
                </a:cubicBezTo>
                <a:lnTo>
                  <a:pt x="8194" y="9940"/>
                </a:lnTo>
                <a:cubicBezTo>
                  <a:pt x="8191" y="9924"/>
                  <a:pt x="8190" y="9907"/>
                  <a:pt x="8190" y="9890"/>
                </a:cubicBezTo>
                <a:cubicBezTo>
                  <a:pt x="8190" y="9241"/>
                  <a:pt x="8930" y="8694"/>
                  <a:pt x="10029" y="8297"/>
                </a:cubicBezTo>
                <a:lnTo>
                  <a:pt x="10029" y="1375"/>
                </a:lnTo>
                <a:cubicBezTo>
                  <a:pt x="10029" y="1042"/>
                  <a:pt x="9759" y="771"/>
                  <a:pt x="9426" y="771"/>
                </a:cubicBezTo>
                <a:lnTo>
                  <a:pt x="1376" y="771"/>
                </a:lnTo>
                <a:cubicBezTo>
                  <a:pt x="1043" y="771"/>
                  <a:pt x="771" y="1042"/>
                  <a:pt x="771" y="1375"/>
                </a:cubicBezTo>
                <a:lnTo>
                  <a:pt x="771" y="18682"/>
                </a:lnTo>
                <a:cubicBezTo>
                  <a:pt x="771" y="19015"/>
                  <a:pt x="1043" y="19286"/>
                  <a:pt x="1376" y="19286"/>
                </a:cubicBezTo>
                <a:lnTo>
                  <a:pt x="4924" y="19286"/>
                </a:lnTo>
                <a:cubicBezTo>
                  <a:pt x="5013" y="18555"/>
                  <a:pt x="5446" y="17993"/>
                  <a:pt x="6134" y="17719"/>
                </a:cubicBezTo>
                <a:close/>
                <a:moveTo>
                  <a:pt x="6611" y="21600"/>
                </a:moveTo>
                <a:cubicBezTo>
                  <a:pt x="6374" y="21600"/>
                  <a:pt x="6147" y="21539"/>
                  <a:pt x="5955" y="21425"/>
                </a:cubicBezTo>
                <a:cubicBezTo>
                  <a:pt x="5627" y="21230"/>
                  <a:pt x="5121" y="20810"/>
                  <a:pt x="4960" y="20057"/>
                </a:cubicBezTo>
                <a:lnTo>
                  <a:pt x="2700" y="20057"/>
                </a:lnTo>
                <a:lnTo>
                  <a:pt x="2700" y="21600"/>
                </a:lnTo>
                <a:lnTo>
                  <a:pt x="1929" y="21600"/>
                </a:lnTo>
                <a:lnTo>
                  <a:pt x="1929" y="20057"/>
                </a:lnTo>
                <a:lnTo>
                  <a:pt x="1376" y="20057"/>
                </a:lnTo>
                <a:cubicBezTo>
                  <a:pt x="617" y="20057"/>
                  <a:pt x="0" y="19440"/>
                  <a:pt x="0" y="18682"/>
                </a:cubicBezTo>
                <a:lnTo>
                  <a:pt x="0" y="1375"/>
                </a:lnTo>
                <a:cubicBezTo>
                  <a:pt x="0" y="617"/>
                  <a:pt x="617" y="0"/>
                  <a:pt x="1376" y="0"/>
                </a:cubicBezTo>
                <a:lnTo>
                  <a:pt x="9426" y="0"/>
                </a:lnTo>
                <a:cubicBezTo>
                  <a:pt x="10184" y="0"/>
                  <a:pt x="10801" y="617"/>
                  <a:pt x="10801" y="1375"/>
                </a:cubicBezTo>
                <a:lnTo>
                  <a:pt x="10801" y="8058"/>
                </a:lnTo>
                <a:cubicBezTo>
                  <a:pt x="11898" y="7768"/>
                  <a:pt x="13213" y="7604"/>
                  <a:pt x="14492" y="7604"/>
                </a:cubicBezTo>
                <a:cubicBezTo>
                  <a:pt x="17536" y="7604"/>
                  <a:pt x="20795" y="8523"/>
                  <a:pt x="20795" y="9890"/>
                </a:cubicBezTo>
                <a:cubicBezTo>
                  <a:pt x="20795" y="9907"/>
                  <a:pt x="20794" y="9924"/>
                  <a:pt x="20791" y="9940"/>
                </a:cubicBezTo>
                <a:lnTo>
                  <a:pt x="20776" y="10062"/>
                </a:lnTo>
                <a:cubicBezTo>
                  <a:pt x="20774" y="10078"/>
                  <a:pt x="20771" y="10094"/>
                  <a:pt x="20766" y="10110"/>
                </a:cubicBezTo>
                <a:cubicBezTo>
                  <a:pt x="20766" y="10113"/>
                  <a:pt x="20764" y="10116"/>
                  <a:pt x="20763" y="10119"/>
                </a:cubicBezTo>
                <a:lnTo>
                  <a:pt x="20776" y="10121"/>
                </a:lnTo>
                <a:lnTo>
                  <a:pt x="20251" y="14012"/>
                </a:lnTo>
                <a:cubicBezTo>
                  <a:pt x="21093" y="14496"/>
                  <a:pt x="21494" y="14875"/>
                  <a:pt x="21565" y="15256"/>
                </a:cubicBezTo>
                <a:cubicBezTo>
                  <a:pt x="21600" y="15446"/>
                  <a:pt x="21552" y="15631"/>
                  <a:pt x="21428" y="15778"/>
                </a:cubicBezTo>
                <a:cubicBezTo>
                  <a:pt x="21280" y="15954"/>
                  <a:pt x="21053" y="16041"/>
                  <a:pt x="20719" y="16041"/>
                </a:cubicBezTo>
                <a:cubicBezTo>
                  <a:pt x="20519" y="16041"/>
                  <a:pt x="20275" y="16007"/>
                  <a:pt x="19991" y="15945"/>
                </a:cubicBezTo>
                <a:lnTo>
                  <a:pt x="19451" y="19953"/>
                </a:lnTo>
                <a:cubicBezTo>
                  <a:pt x="19435" y="20378"/>
                  <a:pt x="19069" y="20734"/>
                  <a:pt x="18364" y="21013"/>
                </a:cubicBezTo>
                <a:cubicBezTo>
                  <a:pt x="18097" y="21119"/>
                  <a:pt x="17786" y="21212"/>
                  <a:pt x="17438" y="21293"/>
                </a:cubicBezTo>
                <a:cubicBezTo>
                  <a:pt x="16581" y="21490"/>
                  <a:pt x="15535" y="21600"/>
                  <a:pt x="14492" y="21600"/>
                </a:cubicBezTo>
                <a:cubicBezTo>
                  <a:pt x="14148" y="21600"/>
                  <a:pt x="13213" y="21598"/>
                  <a:pt x="12865" y="21600"/>
                </a:cubicBezTo>
                <a:lnTo>
                  <a:pt x="6611" y="21600"/>
                </a:lnTo>
                <a:close/>
                <a:moveTo>
                  <a:pt x="2700" y="8100"/>
                </a:moveTo>
                <a:lnTo>
                  <a:pt x="8486" y="8100"/>
                </a:lnTo>
                <a:lnTo>
                  <a:pt x="8486" y="7329"/>
                </a:lnTo>
                <a:lnTo>
                  <a:pt x="2700" y="7329"/>
                </a:lnTo>
                <a:lnTo>
                  <a:pt x="2700" y="8100"/>
                </a:lnTo>
                <a:close/>
                <a:moveTo>
                  <a:pt x="2700" y="10800"/>
                </a:moveTo>
                <a:lnTo>
                  <a:pt x="6943" y="10800"/>
                </a:lnTo>
                <a:lnTo>
                  <a:pt x="6943" y="10029"/>
                </a:lnTo>
                <a:lnTo>
                  <a:pt x="2700" y="10029"/>
                </a:lnTo>
                <a:lnTo>
                  <a:pt x="2700" y="10800"/>
                </a:lnTo>
                <a:close/>
                <a:moveTo>
                  <a:pt x="2700" y="5400"/>
                </a:moveTo>
                <a:lnTo>
                  <a:pt x="8486" y="5400"/>
                </a:lnTo>
                <a:lnTo>
                  <a:pt x="8486" y="4629"/>
                </a:lnTo>
                <a:lnTo>
                  <a:pt x="2700" y="4629"/>
                </a:lnTo>
                <a:lnTo>
                  <a:pt x="2700" y="54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3" name="자유형 21">
            <a:extLst>
              <a:ext uri="{FF2B5EF4-FFF2-40B4-BE49-F238E27FC236}">
                <a16:creationId xmlns:a16="http://schemas.microsoft.com/office/drawing/2014/main" id="{E0204909-B4FB-43FD-B1B1-984CCD540F7E}"/>
              </a:ext>
            </a:extLst>
          </p:cNvPr>
          <p:cNvSpPr/>
          <p:nvPr/>
        </p:nvSpPr>
        <p:spPr>
          <a:xfrm>
            <a:off x="9434737" y="3436223"/>
            <a:ext cx="600002" cy="60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22" y="10940"/>
                </a:moveTo>
                <a:cubicBezTo>
                  <a:pt x="15692" y="12111"/>
                  <a:pt x="15397" y="13278"/>
                  <a:pt x="14690" y="14227"/>
                </a:cubicBezTo>
                <a:cubicBezTo>
                  <a:pt x="13983" y="15176"/>
                  <a:pt x="12948" y="15793"/>
                  <a:pt x="11777" y="15964"/>
                </a:cubicBezTo>
                <a:cubicBezTo>
                  <a:pt x="11560" y="15995"/>
                  <a:pt x="11343" y="16011"/>
                  <a:pt x="11128" y="16011"/>
                </a:cubicBezTo>
                <a:cubicBezTo>
                  <a:pt x="10181" y="16011"/>
                  <a:pt x="9263" y="15708"/>
                  <a:pt x="8490" y="15132"/>
                </a:cubicBezTo>
                <a:cubicBezTo>
                  <a:pt x="7367" y="14295"/>
                  <a:pt x="6717" y="13010"/>
                  <a:pt x="6707" y="11607"/>
                </a:cubicBezTo>
                <a:lnTo>
                  <a:pt x="7478" y="11602"/>
                </a:lnTo>
                <a:cubicBezTo>
                  <a:pt x="7487" y="12760"/>
                  <a:pt x="8024" y="13822"/>
                  <a:pt x="8951" y="14513"/>
                </a:cubicBezTo>
                <a:cubicBezTo>
                  <a:pt x="9735" y="15098"/>
                  <a:pt x="10697" y="15342"/>
                  <a:pt x="11666" y="15200"/>
                </a:cubicBezTo>
                <a:cubicBezTo>
                  <a:pt x="12633" y="15059"/>
                  <a:pt x="13487" y="14550"/>
                  <a:pt x="14071" y="13766"/>
                </a:cubicBezTo>
                <a:cubicBezTo>
                  <a:pt x="14656" y="12982"/>
                  <a:pt x="14899" y="12018"/>
                  <a:pt x="14758" y="11051"/>
                </a:cubicBezTo>
                <a:cubicBezTo>
                  <a:pt x="14617" y="10084"/>
                  <a:pt x="14108" y="9230"/>
                  <a:pt x="13324" y="8646"/>
                </a:cubicBezTo>
                <a:cubicBezTo>
                  <a:pt x="11950" y="7622"/>
                  <a:pt x="9932" y="7769"/>
                  <a:pt x="8614" y="8870"/>
                </a:cubicBezTo>
                <a:lnTo>
                  <a:pt x="9257" y="8869"/>
                </a:lnTo>
                <a:lnTo>
                  <a:pt x="9258" y="9641"/>
                </a:lnTo>
                <a:lnTo>
                  <a:pt x="7715" y="9643"/>
                </a:lnTo>
                <a:lnTo>
                  <a:pt x="7714" y="9643"/>
                </a:lnTo>
                <a:cubicBezTo>
                  <a:pt x="7612" y="9643"/>
                  <a:pt x="7514" y="9602"/>
                  <a:pt x="7442" y="9530"/>
                </a:cubicBezTo>
                <a:cubicBezTo>
                  <a:pt x="7369" y="9458"/>
                  <a:pt x="7329" y="9359"/>
                  <a:pt x="7329" y="9257"/>
                </a:cubicBezTo>
                <a:lnTo>
                  <a:pt x="7329" y="7719"/>
                </a:lnTo>
                <a:lnTo>
                  <a:pt x="8100" y="7719"/>
                </a:lnTo>
                <a:lnTo>
                  <a:pt x="8100" y="8298"/>
                </a:lnTo>
                <a:cubicBezTo>
                  <a:pt x="8743" y="7757"/>
                  <a:pt x="9542" y="7383"/>
                  <a:pt x="10402" y="7244"/>
                </a:cubicBezTo>
                <a:cubicBezTo>
                  <a:pt x="11620" y="7047"/>
                  <a:pt x="12853" y="7332"/>
                  <a:pt x="13785" y="8027"/>
                </a:cubicBezTo>
                <a:cubicBezTo>
                  <a:pt x="14734" y="8735"/>
                  <a:pt x="15351" y="9769"/>
                  <a:pt x="15522" y="10940"/>
                </a:cubicBezTo>
                <a:moveTo>
                  <a:pt x="16200" y="17743"/>
                </a:moveTo>
                <a:cubicBezTo>
                  <a:pt x="16024" y="17743"/>
                  <a:pt x="15847" y="17768"/>
                  <a:pt x="15675" y="17816"/>
                </a:cubicBezTo>
                <a:lnTo>
                  <a:pt x="14580" y="16354"/>
                </a:lnTo>
                <a:lnTo>
                  <a:pt x="13962" y="16817"/>
                </a:lnTo>
                <a:lnTo>
                  <a:pt x="14978" y="18173"/>
                </a:lnTo>
                <a:cubicBezTo>
                  <a:pt x="14648" y="18436"/>
                  <a:pt x="14398" y="18813"/>
                  <a:pt x="14308" y="19286"/>
                </a:cubicBezTo>
                <a:lnTo>
                  <a:pt x="7297" y="19286"/>
                </a:lnTo>
                <a:cubicBezTo>
                  <a:pt x="7219" y="18799"/>
                  <a:pt x="6990" y="18412"/>
                  <a:pt x="6649" y="18146"/>
                </a:cubicBezTo>
                <a:lnTo>
                  <a:pt x="7638" y="16816"/>
                </a:lnTo>
                <a:lnTo>
                  <a:pt x="7019" y="16355"/>
                </a:lnTo>
                <a:lnTo>
                  <a:pt x="5936" y="17811"/>
                </a:lnTo>
                <a:cubicBezTo>
                  <a:pt x="5768" y="17772"/>
                  <a:pt x="5592" y="17745"/>
                  <a:pt x="5400" y="17745"/>
                </a:cubicBezTo>
                <a:cubicBezTo>
                  <a:pt x="5234" y="17745"/>
                  <a:pt x="5079" y="17764"/>
                  <a:pt x="4931" y="17793"/>
                </a:cubicBezTo>
                <a:lnTo>
                  <a:pt x="2686" y="10292"/>
                </a:lnTo>
                <a:cubicBezTo>
                  <a:pt x="3027" y="10175"/>
                  <a:pt x="3299" y="9971"/>
                  <a:pt x="3498" y="9697"/>
                </a:cubicBezTo>
                <a:lnTo>
                  <a:pt x="5259" y="10388"/>
                </a:lnTo>
                <a:lnTo>
                  <a:pt x="5541" y="9669"/>
                </a:lnTo>
                <a:lnTo>
                  <a:pt x="3802" y="8988"/>
                </a:lnTo>
                <a:cubicBezTo>
                  <a:pt x="3835" y="8830"/>
                  <a:pt x="3857" y="8665"/>
                  <a:pt x="3857" y="8486"/>
                </a:cubicBezTo>
                <a:cubicBezTo>
                  <a:pt x="3857" y="8063"/>
                  <a:pt x="3755" y="7697"/>
                  <a:pt x="3574" y="7398"/>
                </a:cubicBezTo>
                <a:lnTo>
                  <a:pt x="9393" y="3326"/>
                </a:lnTo>
                <a:cubicBezTo>
                  <a:pt x="9651" y="3586"/>
                  <a:pt x="10000" y="3757"/>
                  <a:pt x="10414" y="3823"/>
                </a:cubicBezTo>
                <a:lnTo>
                  <a:pt x="10414" y="5786"/>
                </a:lnTo>
                <a:lnTo>
                  <a:pt x="11186" y="5786"/>
                </a:lnTo>
                <a:lnTo>
                  <a:pt x="11186" y="3824"/>
                </a:lnTo>
                <a:cubicBezTo>
                  <a:pt x="11607" y="3760"/>
                  <a:pt x="11956" y="3593"/>
                  <a:pt x="12214" y="3333"/>
                </a:cubicBezTo>
                <a:lnTo>
                  <a:pt x="18011" y="7444"/>
                </a:lnTo>
                <a:cubicBezTo>
                  <a:pt x="17841" y="7736"/>
                  <a:pt x="17743" y="8086"/>
                  <a:pt x="17743" y="8486"/>
                </a:cubicBezTo>
                <a:cubicBezTo>
                  <a:pt x="17743" y="8648"/>
                  <a:pt x="17764" y="8811"/>
                  <a:pt x="17805" y="8971"/>
                </a:cubicBezTo>
                <a:lnTo>
                  <a:pt x="16057" y="9670"/>
                </a:lnTo>
                <a:lnTo>
                  <a:pt x="16343" y="10387"/>
                </a:lnTo>
                <a:lnTo>
                  <a:pt x="18133" y="9671"/>
                </a:lnTo>
                <a:cubicBezTo>
                  <a:pt x="18367" y="9986"/>
                  <a:pt x="18704" y="10233"/>
                  <a:pt x="19138" y="10345"/>
                </a:cubicBezTo>
                <a:lnTo>
                  <a:pt x="16317" y="17752"/>
                </a:lnTo>
                <a:cubicBezTo>
                  <a:pt x="16277" y="17751"/>
                  <a:pt x="16240" y="17743"/>
                  <a:pt x="16200" y="17743"/>
                </a:cubicBezTo>
                <a:moveTo>
                  <a:pt x="16200" y="20829"/>
                </a:moveTo>
                <a:cubicBezTo>
                  <a:pt x="15443" y="20829"/>
                  <a:pt x="15043" y="20428"/>
                  <a:pt x="15043" y="19671"/>
                </a:cubicBezTo>
                <a:cubicBezTo>
                  <a:pt x="15043" y="18947"/>
                  <a:pt x="15631" y="18514"/>
                  <a:pt x="16200" y="18514"/>
                </a:cubicBezTo>
                <a:cubicBezTo>
                  <a:pt x="16946" y="18514"/>
                  <a:pt x="17357" y="18925"/>
                  <a:pt x="17357" y="19671"/>
                </a:cubicBezTo>
                <a:cubicBezTo>
                  <a:pt x="17357" y="20428"/>
                  <a:pt x="16957" y="20829"/>
                  <a:pt x="16200" y="20829"/>
                </a:cubicBezTo>
                <a:moveTo>
                  <a:pt x="5400" y="20829"/>
                </a:moveTo>
                <a:cubicBezTo>
                  <a:pt x="4665" y="20829"/>
                  <a:pt x="4243" y="20407"/>
                  <a:pt x="4243" y="19671"/>
                </a:cubicBezTo>
                <a:cubicBezTo>
                  <a:pt x="4243" y="18927"/>
                  <a:pt x="4654" y="18516"/>
                  <a:pt x="5400" y="18516"/>
                </a:cubicBezTo>
                <a:cubicBezTo>
                  <a:pt x="6356" y="18516"/>
                  <a:pt x="6557" y="19145"/>
                  <a:pt x="6557" y="19671"/>
                </a:cubicBezTo>
                <a:cubicBezTo>
                  <a:pt x="6557" y="20417"/>
                  <a:pt x="6146" y="20829"/>
                  <a:pt x="5400" y="20829"/>
                </a:cubicBezTo>
                <a:moveTo>
                  <a:pt x="771" y="8486"/>
                </a:moveTo>
                <a:cubicBezTo>
                  <a:pt x="771" y="7739"/>
                  <a:pt x="1182" y="7329"/>
                  <a:pt x="1929" y="7329"/>
                </a:cubicBezTo>
                <a:cubicBezTo>
                  <a:pt x="2675" y="7329"/>
                  <a:pt x="3086" y="7739"/>
                  <a:pt x="3086" y="8486"/>
                </a:cubicBezTo>
                <a:cubicBezTo>
                  <a:pt x="3086" y="9242"/>
                  <a:pt x="2686" y="9643"/>
                  <a:pt x="1929" y="9643"/>
                </a:cubicBezTo>
                <a:cubicBezTo>
                  <a:pt x="1161" y="9643"/>
                  <a:pt x="771" y="9253"/>
                  <a:pt x="771" y="8486"/>
                </a:cubicBezTo>
                <a:moveTo>
                  <a:pt x="10800" y="771"/>
                </a:moveTo>
                <a:cubicBezTo>
                  <a:pt x="11557" y="771"/>
                  <a:pt x="11957" y="1171"/>
                  <a:pt x="11957" y="1929"/>
                </a:cubicBezTo>
                <a:cubicBezTo>
                  <a:pt x="11957" y="2684"/>
                  <a:pt x="11557" y="3083"/>
                  <a:pt x="10800" y="3083"/>
                </a:cubicBezTo>
                <a:cubicBezTo>
                  <a:pt x="10054" y="3083"/>
                  <a:pt x="9643" y="2673"/>
                  <a:pt x="9643" y="1929"/>
                </a:cubicBezTo>
                <a:cubicBezTo>
                  <a:pt x="9643" y="1182"/>
                  <a:pt x="10054" y="771"/>
                  <a:pt x="10800" y="771"/>
                </a:cubicBezTo>
                <a:moveTo>
                  <a:pt x="19671" y="7329"/>
                </a:moveTo>
                <a:cubicBezTo>
                  <a:pt x="20417" y="7329"/>
                  <a:pt x="20829" y="7739"/>
                  <a:pt x="20829" y="8486"/>
                </a:cubicBezTo>
                <a:cubicBezTo>
                  <a:pt x="20829" y="9232"/>
                  <a:pt x="20417" y="9643"/>
                  <a:pt x="19671" y="9643"/>
                </a:cubicBezTo>
                <a:cubicBezTo>
                  <a:pt x="18920" y="9643"/>
                  <a:pt x="18514" y="9047"/>
                  <a:pt x="18514" y="8486"/>
                </a:cubicBezTo>
                <a:cubicBezTo>
                  <a:pt x="18514" y="7750"/>
                  <a:pt x="18936" y="7329"/>
                  <a:pt x="19671" y="7329"/>
                </a:cubicBezTo>
                <a:moveTo>
                  <a:pt x="21600" y="8486"/>
                </a:moveTo>
                <a:cubicBezTo>
                  <a:pt x="21600" y="7314"/>
                  <a:pt x="20843" y="6557"/>
                  <a:pt x="19671" y="6557"/>
                </a:cubicBezTo>
                <a:cubicBezTo>
                  <a:pt x="19232" y="6557"/>
                  <a:pt x="18848" y="6671"/>
                  <a:pt x="18541" y="6874"/>
                </a:cubicBezTo>
                <a:lnTo>
                  <a:pt x="12611" y="2669"/>
                </a:lnTo>
                <a:cubicBezTo>
                  <a:pt x="12685" y="2447"/>
                  <a:pt x="12729" y="2201"/>
                  <a:pt x="12729" y="1929"/>
                </a:cubicBezTo>
                <a:cubicBezTo>
                  <a:pt x="12729" y="739"/>
                  <a:pt x="11990" y="0"/>
                  <a:pt x="10800" y="0"/>
                </a:cubicBezTo>
                <a:cubicBezTo>
                  <a:pt x="9629" y="0"/>
                  <a:pt x="8871" y="757"/>
                  <a:pt x="8871" y="1929"/>
                </a:cubicBezTo>
                <a:cubicBezTo>
                  <a:pt x="8871" y="2198"/>
                  <a:pt x="8916" y="2443"/>
                  <a:pt x="8992" y="2665"/>
                </a:cubicBezTo>
                <a:lnTo>
                  <a:pt x="3023" y="6843"/>
                </a:lnTo>
                <a:cubicBezTo>
                  <a:pt x="2723" y="6659"/>
                  <a:pt x="2354" y="6557"/>
                  <a:pt x="1929" y="6557"/>
                </a:cubicBezTo>
                <a:cubicBezTo>
                  <a:pt x="757" y="6557"/>
                  <a:pt x="0" y="7314"/>
                  <a:pt x="0" y="8486"/>
                </a:cubicBezTo>
                <a:cubicBezTo>
                  <a:pt x="0" y="9671"/>
                  <a:pt x="734" y="10408"/>
                  <a:pt x="1917" y="10413"/>
                </a:cubicBezTo>
                <a:lnTo>
                  <a:pt x="4215" y="18093"/>
                </a:lnTo>
                <a:cubicBezTo>
                  <a:pt x="3747" y="18424"/>
                  <a:pt x="3471" y="18971"/>
                  <a:pt x="3471" y="19671"/>
                </a:cubicBezTo>
                <a:cubicBezTo>
                  <a:pt x="3471" y="20843"/>
                  <a:pt x="4229" y="21600"/>
                  <a:pt x="5400" y="21600"/>
                </a:cubicBezTo>
                <a:cubicBezTo>
                  <a:pt x="6436" y="21600"/>
                  <a:pt x="7146" y="21006"/>
                  <a:pt x="7297" y="20057"/>
                </a:cubicBezTo>
                <a:lnTo>
                  <a:pt x="14303" y="20057"/>
                </a:lnTo>
                <a:cubicBezTo>
                  <a:pt x="14453" y="21006"/>
                  <a:pt x="15163" y="21600"/>
                  <a:pt x="16200" y="21600"/>
                </a:cubicBezTo>
                <a:cubicBezTo>
                  <a:pt x="17371" y="21600"/>
                  <a:pt x="18129" y="20843"/>
                  <a:pt x="18129" y="19671"/>
                </a:cubicBezTo>
                <a:cubicBezTo>
                  <a:pt x="18129" y="18829"/>
                  <a:pt x="17733" y="18207"/>
                  <a:pt x="17078" y="17921"/>
                </a:cubicBezTo>
                <a:lnTo>
                  <a:pt x="19946" y="10392"/>
                </a:lnTo>
                <a:cubicBezTo>
                  <a:pt x="20957" y="10280"/>
                  <a:pt x="21600" y="9561"/>
                  <a:pt x="21600" y="8486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1C39DFF2-05D8-49BC-A08C-47DA6A1B4F2F}"/>
              </a:ext>
            </a:extLst>
          </p:cNvPr>
          <p:cNvSpPr/>
          <p:nvPr/>
        </p:nvSpPr>
        <p:spPr>
          <a:xfrm>
            <a:off x="1942654" y="3283150"/>
            <a:ext cx="1009552" cy="8969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DF0DFA26-3848-4B69-9020-600EB6858AE1}"/>
              </a:ext>
            </a:extLst>
          </p:cNvPr>
          <p:cNvSpPr/>
          <p:nvPr/>
        </p:nvSpPr>
        <p:spPr>
          <a:xfrm>
            <a:off x="5591467" y="3283150"/>
            <a:ext cx="1009552" cy="8969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32DE7AD-6F7A-4A6E-A65E-8CDE08D4F745}"/>
              </a:ext>
            </a:extLst>
          </p:cNvPr>
          <p:cNvSpPr/>
          <p:nvPr/>
        </p:nvSpPr>
        <p:spPr>
          <a:xfrm>
            <a:off x="9229962" y="3283150"/>
            <a:ext cx="1009552" cy="8969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</p:spTree>
    <p:extLst>
      <p:ext uri="{BB962C8B-B14F-4D97-AF65-F5344CB8AC3E}">
        <p14:creationId xmlns:p14="http://schemas.microsoft.com/office/powerpoint/2010/main" val="30221183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빠른 구축 및 개발을 위한 </a:t>
            </a:r>
            <a:r>
              <a:rPr lang="en-US" altLang="ko-KR" dirty="0"/>
              <a:t>AWS </a:t>
            </a:r>
            <a:r>
              <a:rPr lang="ko-KR" altLang="en-US" dirty="0"/>
              <a:t>환경 선택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AWS </a:t>
            </a:r>
            <a:r>
              <a:rPr lang="ko-KR" altLang="en-US" dirty="0"/>
              <a:t>환경은 이용자들의 요구에 맞게 빠르게 변화하는 요건을 반영할 수 있는 환경 구성을 가능하게 해주었습니다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34" name="Straight Connector 79">
            <a:extLst>
              <a:ext uri="{FF2B5EF4-FFF2-40B4-BE49-F238E27FC236}">
                <a16:creationId xmlns:a16="http://schemas.microsoft.com/office/drawing/2014/main" id="{FDAEBE18-0E54-4B33-A293-24A86BF951AF}"/>
              </a:ext>
            </a:extLst>
          </p:cNvPr>
          <p:cNvSpPr/>
          <p:nvPr/>
        </p:nvSpPr>
        <p:spPr>
          <a:xfrm flipH="1">
            <a:off x="4875327" y="1821312"/>
            <a:ext cx="0" cy="4020688"/>
          </a:xfrm>
          <a:prstGeom prst="line">
            <a:avLst/>
          </a:prstGeom>
          <a:ln w="19050">
            <a:solidFill>
              <a:srgbClr val="4A3AC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F96C96E7-B3C3-4616-A028-0CDDFAB16207}"/>
              </a:ext>
            </a:extLst>
          </p:cNvPr>
          <p:cNvSpPr txBox="1"/>
          <p:nvPr/>
        </p:nvSpPr>
        <p:spPr>
          <a:xfrm>
            <a:off x="5208935" y="2198663"/>
            <a:ext cx="6064161" cy="335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프로젝트에 앞서서 구축과 개발에 유연함을 위해</a:t>
            </a:r>
            <a:endParaRPr lang="en-US" altLang="ko-KR" sz="20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solidFill>
                  <a:srgbClr val="FF0000"/>
                </a:solidFill>
                <a:latin typeface="Amazon Ember"/>
                <a:ea typeface="Amazon Ember"/>
                <a:cs typeface="Amazon Ember"/>
                <a:sym typeface="Amazon Ember"/>
              </a:rPr>
              <a:t>롯데정보통신</a:t>
            </a: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과 </a:t>
            </a:r>
            <a:r>
              <a:rPr lang="ko-KR" alt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azon Ember"/>
                <a:ea typeface="Amazon Ember"/>
                <a:cs typeface="Amazon Ember"/>
                <a:sym typeface="Amazon Ember"/>
              </a:rPr>
              <a:t>그린카</a:t>
            </a:r>
            <a:r>
              <a:rPr lang="ko-KR" altLang="en-US" sz="2000" dirty="0" err="1">
                <a:latin typeface="Amazon Ember"/>
                <a:ea typeface="Amazon Ember"/>
                <a:cs typeface="Amazon Ember"/>
                <a:sym typeface="Amazon Ember"/>
              </a:rPr>
              <a:t>는</a:t>
            </a: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 </a:t>
            </a:r>
            <a:r>
              <a:rPr lang="en-US" sz="2000" b="1" dirty="0">
                <a:solidFill>
                  <a:schemeClr val="accent6"/>
                </a:solidFill>
                <a:latin typeface="Amazon Ember"/>
                <a:ea typeface="Amazon Ember"/>
                <a:cs typeface="Amazon Ember"/>
                <a:sym typeface="Amazon Ember"/>
              </a:rPr>
              <a:t>AWS </a:t>
            </a:r>
            <a:r>
              <a:rPr lang="ko-KR" altLang="en-US" sz="2000" b="1" dirty="0">
                <a:solidFill>
                  <a:schemeClr val="accent6"/>
                </a:solidFill>
                <a:latin typeface="Amazon Ember"/>
                <a:ea typeface="Amazon Ember"/>
                <a:cs typeface="Amazon Ember"/>
                <a:sym typeface="Amazon Ember"/>
              </a:rPr>
              <a:t>환경을 선택했습니다</a:t>
            </a:r>
            <a:r>
              <a:rPr lang="en-US" altLang="ko-KR" sz="2000" b="1" dirty="0">
                <a:solidFill>
                  <a:schemeClr val="accent6"/>
                </a:solidFill>
                <a:latin typeface="Amazon Ember"/>
                <a:ea typeface="Amazon Ember"/>
                <a:cs typeface="Amazon Ember"/>
                <a:sym typeface="Amazon Ember"/>
              </a:rPr>
              <a:t>.</a:t>
            </a: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lang="en-US" altLang="ko-KR" sz="20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구축 과정 중에 새로운 솔루션을 검토하기 위해</a:t>
            </a:r>
            <a:endParaRPr lang="en-US" altLang="ko-KR" sz="20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신속하게 인프라를 배포하고</a:t>
            </a:r>
            <a:r>
              <a:rPr lang="en-US" altLang="ko-KR" sz="2000" dirty="0">
                <a:latin typeface="Amazon Ember"/>
                <a:ea typeface="Amazon Ember"/>
                <a:cs typeface="Amazon Ember"/>
                <a:sym typeface="Amazon Ember"/>
              </a:rPr>
              <a:t>, </a:t>
            </a: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솔루션을 설치하여</a:t>
            </a:r>
            <a:endParaRPr lang="en-US" altLang="ko-KR" sz="20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테스트를 진행할 수 있었습니다</a:t>
            </a:r>
            <a:r>
              <a:rPr lang="en-US" altLang="ko-KR" sz="2000" dirty="0">
                <a:latin typeface="Amazon Ember"/>
                <a:ea typeface="Amazon Ember"/>
                <a:cs typeface="Amazon Ember"/>
                <a:sym typeface="Amazon Ember"/>
              </a:rPr>
              <a:t>.</a:t>
            </a: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lang="en-US" altLang="ko-KR" sz="20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이후에 개발 과정이나 프로덕션 환경 배포도 바로</a:t>
            </a:r>
            <a:endParaRPr lang="en-US" altLang="ko-KR" sz="20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l">
              <a:lnSpc>
                <a:spcPct val="120000"/>
              </a:lnSpc>
              <a:defRPr sz="2400" b="0">
                <a:solidFill>
                  <a:srgbClr val="F2F4F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2000" dirty="0">
                <a:latin typeface="Amazon Ember"/>
                <a:ea typeface="Amazon Ember"/>
                <a:cs typeface="Amazon Ember"/>
                <a:sym typeface="Amazon Ember"/>
              </a:rPr>
              <a:t>적용하고 확인할 수 있었습니다</a:t>
            </a:r>
            <a:r>
              <a:rPr lang="en-US" altLang="ko-KR" sz="2000" dirty="0">
                <a:latin typeface="Amazon Ember"/>
                <a:ea typeface="Amazon Ember"/>
                <a:cs typeface="Amazon Ember"/>
                <a:sym typeface="Amazon Ember"/>
              </a:rPr>
              <a:t>.</a:t>
            </a:r>
          </a:p>
        </p:txBody>
      </p:sp>
      <p:pic>
        <p:nvPicPr>
          <p:cNvPr id="36" name="AWS_AWS_logo_RGB_WHT.png" descr="AWS_AWS_logo_RGB_WHT.png">
            <a:extLst>
              <a:ext uri="{FF2B5EF4-FFF2-40B4-BE49-F238E27FC236}">
                <a16:creationId xmlns:a16="http://schemas.microsoft.com/office/drawing/2014/main" id="{A7724469-A11B-48D9-836C-4B30648B4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37" y="2887149"/>
            <a:ext cx="2491690" cy="14902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447902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데이터베이스 분리 구성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AWS Aurora DB</a:t>
            </a:r>
            <a:r>
              <a:rPr lang="ko-KR" altLang="en-US" dirty="0"/>
              <a:t>를 활용하여</a:t>
            </a:r>
            <a:r>
              <a:rPr lang="en-US" altLang="ko-KR" dirty="0"/>
              <a:t>, </a:t>
            </a:r>
            <a:r>
              <a:rPr lang="ko-KR" altLang="en-US" dirty="0"/>
              <a:t>업무 별로 데이타베이스를 분리시킬 수 있었습니다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7" name="Simply dummy text">
            <a:extLst>
              <a:ext uri="{FF2B5EF4-FFF2-40B4-BE49-F238E27FC236}">
                <a16:creationId xmlns:a16="http://schemas.microsoft.com/office/drawing/2014/main" id="{E435FA3C-4023-4748-BA9E-1F2E2218E41F}"/>
              </a:ext>
            </a:extLst>
          </p:cNvPr>
          <p:cNvSpPr txBox="1"/>
          <p:nvPr/>
        </p:nvSpPr>
        <p:spPr>
          <a:xfrm>
            <a:off x="3052645" y="1960419"/>
            <a:ext cx="154529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>
                <a:solidFill>
                  <a:srgbClr val="BFBFB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ko-KR" altLang="en-US" sz="2000" dirty="0"/>
              <a:t>기존 </a:t>
            </a:r>
            <a:r>
              <a:rPr lang="en-US" altLang="ko-KR" sz="2000" dirty="0"/>
              <a:t>DB </a:t>
            </a:r>
            <a:r>
              <a:rPr lang="ko-KR" altLang="en-US" sz="2000" dirty="0"/>
              <a:t>구성</a:t>
            </a:r>
            <a:endParaRPr sz="2000" dirty="0"/>
          </a:p>
        </p:txBody>
      </p:sp>
      <p:sp>
        <p:nvSpPr>
          <p:cNvPr id="8" name="Simply dummy text">
            <a:extLst>
              <a:ext uri="{FF2B5EF4-FFF2-40B4-BE49-F238E27FC236}">
                <a16:creationId xmlns:a16="http://schemas.microsoft.com/office/drawing/2014/main" id="{47FC228A-D296-4B6D-8A93-BC005DE5D858}"/>
              </a:ext>
            </a:extLst>
          </p:cNvPr>
          <p:cNvSpPr txBox="1"/>
          <p:nvPr/>
        </p:nvSpPr>
        <p:spPr>
          <a:xfrm>
            <a:off x="7809185" y="1960419"/>
            <a:ext cx="154529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400">
                <a:solidFill>
                  <a:schemeClr val="accent1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ko-KR" altLang="en-US" sz="2000" dirty="0"/>
              <a:t>신규 </a:t>
            </a:r>
            <a:r>
              <a:rPr lang="en-US" altLang="ko-KR" sz="2000" dirty="0"/>
              <a:t>DB </a:t>
            </a:r>
            <a:r>
              <a:rPr lang="ko-KR" altLang="en-US" sz="2000" dirty="0"/>
              <a:t>구성</a:t>
            </a:r>
            <a:endParaRPr sz="2000" dirty="0"/>
          </a:p>
        </p:txBody>
      </p:sp>
      <p:sp>
        <p:nvSpPr>
          <p:cNvPr id="9" name="화살표">
            <a:extLst>
              <a:ext uri="{FF2B5EF4-FFF2-40B4-BE49-F238E27FC236}">
                <a16:creationId xmlns:a16="http://schemas.microsoft.com/office/drawing/2014/main" id="{6023C25E-909F-4A88-B706-FD90AF4B8760}"/>
              </a:ext>
            </a:extLst>
          </p:cNvPr>
          <p:cNvSpPr/>
          <p:nvPr/>
        </p:nvSpPr>
        <p:spPr>
          <a:xfrm>
            <a:off x="5502998" y="3220854"/>
            <a:ext cx="1186003" cy="635848"/>
          </a:xfrm>
          <a:prstGeom prst="rightArrow">
            <a:avLst>
              <a:gd name="adj1" fmla="val 49290"/>
              <a:gd name="adj2" fmla="val 89504"/>
            </a:avLst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4"/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endParaRPr sz="150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순서도: 자기 디스크 1">
            <a:extLst>
              <a:ext uri="{FF2B5EF4-FFF2-40B4-BE49-F238E27FC236}">
                <a16:creationId xmlns:a16="http://schemas.microsoft.com/office/drawing/2014/main" id="{0D00B615-58FB-4F7C-9AC5-502625AE160A}"/>
              </a:ext>
            </a:extLst>
          </p:cNvPr>
          <p:cNvSpPr/>
          <p:nvPr/>
        </p:nvSpPr>
        <p:spPr>
          <a:xfrm>
            <a:off x="3222951" y="3046807"/>
            <a:ext cx="1186004" cy="1448750"/>
          </a:xfrm>
          <a:prstGeom prst="flowChartMagneticDisk">
            <a:avLst/>
          </a:prstGeom>
          <a:solidFill>
            <a:schemeClr val="accent5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11" name="TextBox 42">
            <a:extLst>
              <a:ext uri="{FF2B5EF4-FFF2-40B4-BE49-F238E27FC236}">
                <a16:creationId xmlns:a16="http://schemas.microsoft.com/office/drawing/2014/main" id="{5EA435C9-7A7D-4C52-A9CA-13A6862175F2}"/>
              </a:ext>
            </a:extLst>
          </p:cNvPr>
          <p:cNvSpPr txBox="1"/>
          <p:nvPr/>
        </p:nvSpPr>
        <p:spPr>
          <a:xfrm>
            <a:off x="3410116" y="3664911"/>
            <a:ext cx="830351" cy="56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098" tIns="38098" rIns="38098" bIns="38098">
            <a:spAutoFit/>
          </a:bodyPr>
          <a:lstStyle/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MS-SQL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 dirty="0"/>
              <a:t>(</a:t>
            </a:r>
            <a:r>
              <a:rPr lang="ko-KR" altLang="en-US" sz="1600" dirty="0"/>
              <a:t>통합</a:t>
            </a:r>
            <a:r>
              <a:rPr lang="en-US" altLang="ko-KR" sz="1600" dirty="0"/>
              <a:t>)</a:t>
            </a:r>
            <a:endParaRPr sz="1600" dirty="0"/>
          </a:p>
        </p:txBody>
      </p:sp>
      <p:sp>
        <p:nvSpPr>
          <p:cNvPr id="12" name="순서도: 자기 디스크 11">
            <a:extLst>
              <a:ext uri="{FF2B5EF4-FFF2-40B4-BE49-F238E27FC236}">
                <a16:creationId xmlns:a16="http://schemas.microsoft.com/office/drawing/2014/main" id="{AAA419AA-4AD8-4153-9E56-132ACF8B409C}"/>
              </a:ext>
            </a:extLst>
          </p:cNvPr>
          <p:cNvSpPr/>
          <p:nvPr/>
        </p:nvSpPr>
        <p:spPr>
          <a:xfrm>
            <a:off x="7394713" y="2507714"/>
            <a:ext cx="986211" cy="1222413"/>
          </a:xfrm>
          <a:prstGeom prst="flowChartMagneticDisk">
            <a:avLst/>
          </a:prstGeom>
          <a:solidFill>
            <a:schemeClr val="accent5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79D9C1A2-DD07-486C-B785-1DE431FE1544}"/>
              </a:ext>
            </a:extLst>
          </p:cNvPr>
          <p:cNvSpPr txBox="1"/>
          <p:nvPr/>
        </p:nvSpPr>
        <p:spPr>
          <a:xfrm>
            <a:off x="7374860" y="2870756"/>
            <a:ext cx="1025918" cy="815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098" tIns="38098" rIns="38098" bIns="38098">
            <a:spAutoFit/>
          </a:bodyPr>
          <a:lstStyle/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Aurora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MySQL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 dirty="0"/>
              <a:t>(</a:t>
            </a:r>
            <a:r>
              <a:rPr lang="ko-KR" altLang="en-US" sz="1600" dirty="0" err="1"/>
              <a:t>카쉐어링</a:t>
            </a:r>
            <a:r>
              <a:rPr lang="en-US" altLang="ko-KR" sz="1600" dirty="0"/>
              <a:t>)</a:t>
            </a:r>
            <a:endParaRPr sz="1600" dirty="0"/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68BEA08E-D844-4EE6-B24B-4D5EAA9821E6}"/>
              </a:ext>
            </a:extLst>
          </p:cNvPr>
          <p:cNvSpPr/>
          <p:nvPr/>
        </p:nvSpPr>
        <p:spPr>
          <a:xfrm>
            <a:off x="8861374" y="2507714"/>
            <a:ext cx="986211" cy="1222413"/>
          </a:xfrm>
          <a:prstGeom prst="flowChartMagneticDisk">
            <a:avLst/>
          </a:prstGeom>
          <a:solidFill>
            <a:schemeClr val="accent5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D78EAC66-3D79-4166-A35F-06912EE03478}"/>
              </a:ext>
            </a:extLst>
          </p:cNvPr>
          <p:cNvSpPr txBox="1"/>
          <p:nvPr/>
        </p:nvSpPr>
        <p:spPr>
          <a:xfrm>
            <a:off x="8841522" y="2869111"/>
            <a:ext cx="1025918" cy="815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098" tIns="38098" rIns="38098" bIns="38098">
            <a:spAutoFit/>
          </a:bodyPr>
          <a:lstStyle/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Aurora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MySQL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 dirty="0"/>
              <a:t>(</a:t>
            </a:r>
            <a:r>
              <a:rPr lang="ko-KR" altLang="en-US" sz="1600" dirty="0" err="1"/>
              <a:t>세차클링</a:t>
            </a:r>
            <a:r>
              <a:rPr lang="en-US" altLang="ko-KR" sz="1600" dirty="0"/>
              <a:t>)</a:t>
            </a:r>
            <a:endParaRPr sz="1600" dirty="0"/>
          </a:p>
        </p:txBody>
      </p:sp>
      <p:sp>
        <p:nvSpPr>
          <p:cNvPr id="20" name="순서도: 자기 디스크 19">
            <a:extLst>
              <a:ext uri="{FF2B5EF4-FFF2-40B4-BE49-F238E27FC236}">
                <a16:creationId xmlns:a16="http://schemas.microsoft.com/office/drawing/2014/main" id="{C2107C7F-F02F-44EC-8C30-216D8BB03F7F}"/>
              </a:ext>
            </a:extLst>
          </p:cNvPr>
          <p:cNvSpPr/>
          <p:nvPr/>
        </p:nvSpPr>
        <p:spPr>
          <a:xfrm>
            <a:off x="7394713" y="3775944"/>
            <a:ext cx="986211" cy="1222413"/>
          </a:xfrm>
          <a:prstGeom prst="flowChartMagneticDisk">
            <a:avLst/>
          </a:prstGeom>
          <a:solidFill>
            <a:schemeClr val="accent5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21" name="TextBox 42">
            <a:extLst>
              <a:ext uri="{FF2B5EF4-FFF2-40B4-BE49-F238E27FC236}">
                <a16:creationId xmlns:a16="http://schemas.microsoft.com/office/drawing/2014/main" id="{9F1429D1-B68D-4BF2-99AE-510DB74FA31A}"/>
              </a:ext>
            </a:extLst>
          </p:cNvPr>
          <p:cNvSpPr txBox="1"/>
          <p:nvPr/>
        </p:nvSpPr>
        <p:spPr>
          <a:xfrm>
            <a:off x="7374861" y="4147412"/>
            <a:ext cx="1025918" cy="815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098" tIns="38098" rIns="38098" bIns="38098">
            <a:spAutoFit/>
          </a:bodyPr>
          <a:lstStyle/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Aurora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MySQL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 dirty="0"/>
              <a:t>(</a:t>
            </a:r>
            <a:r>
              <a:rPr lang="ko-KR" altLang="en-US" sz="1600" dirty="0"/>
              <a:t>통합영업</a:t>
            </a:r>
            <a:r>
              <a:rPr lang="en-US" altLang="ko-KR" sz="1600" dirty="0"/>
              <a:t>)</a:t>
            </a:r>
            <a:endParaRPr sz="1600" dirty="0"/>
          </a:p>
        </p:txBody>
      </p:sp>
      <p:sp>
        <p:nvSpPr>
          <p:cNvPr id="22" name="순서도: 자기 디스크 21">
            <a:extLst>
              <a:ext uri="{FF2B5EF4-FFF2-40B4-BE49-F238E27FC236}">
                <a16:creationId xmlns:a16="http://schemas.microsoft.com/office/drawing/2014/main" id="{48D6FC1C-6FB7-4637-89B8-82F40EFFF1F4}"/>
              </a:ext>
            </a:extLst>
          </p:cNvPr>
          <p:cNvSpPr/>
          <p:nvPr/>
        </p:nvSpPr>
        <p:spPr>
          <a:xfrm>
            <a:off x="8861374" y="3775944"/>
            <a:ext cx="986211" cy="1222413"/>
          </a:xfrm>
          <a:prstGeom prst="flowChartMagneticDisk">
            <a:avLst/>
          </a:prstGeom>
          <a:solidFill>
            <a:schemeClr val="accent5"/>
          </a:solidFill>
          <a:ln w="285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C3796CEC-4911-4FE6-97EE-FC953186E5EB}"/>
              </a:ext>
            </a:extLst>
          </p:cNvPr>
          <p:cNvSpPr txBox="1"/>
          <p:nvPr/>
        </p:nvSpPr>
        <p:spPr>
          <a:xfrm>
            <a:off x="8841522" y="4147412"/>
            <a:ext cx="1025918" cy="815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098" tIns="38098" rIns="38098" bIns="38098">
            <a:spAutoFit/>
          </a:bodyPr>
          <a:lstStyle/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Aurora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/>
              <a:t>MySQL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 dirty="0"/>
              <a:t>(</a:t>
            </a:r>
            <a:r>
              <a:rPr lang="ko-KR" altLang="en-US" sz="1600" dirty="0"/>
              <a:t>차량관제</a:t>
            </a:r>
            <a:r>
              <a:rPr lang="en-US" altLang="ko-KR" sz="1600" dirty="0"/>
              <a:t>)</a:t>
            </a:r>
            <a:endParaRPr sz="1600" dirty="0"/>
          </a:p>
        </p:txBody>
      </p:sp>
      <p:sp>
        <p:nvSpPr>
          <p:cNvPr id="26" name="모서리가 둥근 직사각형">
            <a:extLst>
              <a:ext uri="{FF2B5EF4-FFF2-40B4-BE49-F238E27FC236}">
                <a16:creationId xmlns:a16="http://schemas.microsoft.com/office/drawing/2014/main" id="{6E040A54-D4C5-4C17-A5B2-DF12718E5BE7}"/>
              </a:ext>
            </a:extLst>
          </p:cNvPr>
          <p:cNvSpPr/>
          <p:nvPr/>
        </p:nvSpPr>
        <p:spPr>
          <a:xfrm>
            <a:off x="2198103" y="5222872"/>
            <a:ext cx="3243611" cy="635003"/>
          </a:xfrm>
          <a:prstGeom prst="roundRect">
            <a:avLst>
              <a:gd name="adj" fmla="val 22681"/>
            </a:avLst>
          </a:prstGeom>
          <a:solidFill>
            <a:schemeClr val="accent1">
              <a:alpha val="14902"/>
            </a:schemeClr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914098">
              <a:defRPr sz="21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1750"/>
          </a:p>
        </p:txBody>
      </p:sp>
      <p:sp>
        <p:nvSpPr>
          <p:cNvPr id="27" name="Amazon Rekognition">
            <a:extLst>
              <a:ext uri="{FF2B5EF4-FFF2-40B4-BE49-F238E27FC236}">
                <a16:creationId xmlns:a16="http://schemas.microsoft.com/office/drawing/2014/main" id="{EACDDBBC-E34F-4070-B5C3-CDC0CFDA6B2F}"/>
              </a:ext>
            </a:extLst>
          </p:cNvPr>
          <p:cNvSpPr txBox="1"/>
          <p:nvPr/>
        </p:nvSpPr>
        <p:spPr>
          <a:xfrm>
            <a:off x="3132416" y="5424924"/>
            <a:ext cx="1374989" cy="23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167" dirty="0"/>
              <a:t>On-Premise</a:t>
            </a:r>
            <a:endParaRPr sz="1167" dirty="0"/>
          </a:p>
        </p:txBody>
      </p:sp>
      <p:sp>
        <p:nvSpPr>
          <p:cNvPr id="28" name="모서리가 둥근 직사각형">
            <a:extLst>
              <a:ext uri="{FF2B5EF4-FFF2-40B4-BE49-F238E27FC236}">
                <a16:creationId xmlns:a16="http://schemas.microsoft.com/office/drawing/2014/main" id="{761CF492-3B90-4A8C-A278-237C81EE57C7}"/>
              </a:ext>
            </a:extLst>
          </p:cNvPr>
          <p:cNvSpPr/>
          <p:nvPr/>
        </p:nvSpPr>
        <p:spPr>
          <a:xfrm>
            <a:off x="6969361" y="5222872"/>
            <a:ext cx="3243611" cy="635003"/>
          </a:xfrm>
          <a:prstGeom prst="roundRect">
            <a:avLst>
              <a:gd name="adj" fmla="val 22681"/>
            </a:avLst>
          </a:prstGeom>
          <a:solidFill>
            <a:schemeClr val="accent1">
              <a:alpha val="14902"/>
            </a:schemeClr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914098">
              <a:defRPr sz="21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1750"/>
          </a:p>
        </p:txBody>
      </p:sp>
      <p:sp>
        <p:nvSpPr>
          <p:cNvPr id="29" name="Amazon Rekognition">
            <a:extLst>
              <a:ext uri="{FF2B5EF4-FFF2-40B4-BE49-F238E27FC236}">
                <a16:creationId xmlns:a16="http://schemas.microsoft.com/office/drawing/2014/main" id="{CA7CC568-6CFC-4B0E-B217-49D6D3A22B2B}"/>
              </a:ext>
            </a:extLst>
          </p:cNvPr>
          <p:cNvSpPr txBox="1"/>
          <p:nvPr/>
        </p:nvSpPr>
        <p:spPr>
          <a:xfrm>
            <a:off x="7903674" y="5424924"/>
            <a:ext cx="1374989" cy="23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167" dirty="0"/>
              <a:t>AWS</a:t>
            </a:r>
            <a:endParaRPr sz="1167" dirty="0"/>
          </a:p>
        </p:txBody>
      </p:sp>
    </p:spTree>
    <p:extLst>
      <p:ext uri="{BB962C8B-B14F-4D97-AF65-F5344CB8AC3E}">
        <p14:creationId xmlns:p14="http://schemas.microsoft.com/office/powerpoint/2010/main" val="362041844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어플리케이션 성능 향상을 위한 인프라 구성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AWS</a:t>
            </a:r>
            <a:r>
              <a:rPr lang="ko-KR" altLang="en-US" dirty="0"/>
              <a:t>의 서비스를 활용하여 어플리케이션 성능을 높일 수 있도록 인프라 아키텍처를 구성하였습니다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4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4C71071A-BE34-406F-BF57-EBBB680DB7B1}"/>
              </a:ext>
            </a:extLst>
          </p:cNvPr>
          <p:cNvSpPr txBox="1"/>
          <p:nvPr/>
        </p:nvSpPr>
        <p:spPr>
          <a:xfrm>
            <a:off x="2227216" y="4422520"/>
            <a:ext cx="3048001" cy="54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1500" dirty="0"/>
              <a:t>WEB / APP </a:t>
            </a:r>
            <a:r>
              <a:rPr lang="ko-KR" altLang="en-US" sz="1500" dirty="0"/>
              <a:t>서비스 속도 향상을</a:t>
            </a:r>
            <a:endParaRPr lang="en-US" altLang="ko-KR" sz="1500" dirty="0"/>
          </a:p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위해 </a:t>
            </a:r>
            <a:r>
              <a:rPr lang="en-US" altLang="ko-KR" sz="1500" dirty="0">
                <a:latin typeface="Amazon Ember"/>
                <a:ea typeface="Amazon Ember"/>
                <a:cs typeface="Amazon Ember"/>
                <a:sym typeface="Amazon Ember"/>
              </a:rPr>
              <a:t>CloudFront + S3 </a:t>
            </a: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구성 적용</a:t>
            </a:r>
            <a:endParaRPr lang="en-US" altLang="ko-KR" sz="1500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119F712-5108-40C3-8658-354F8D303D7D}"/>
              </a:ext>
            </a:extLst>
          </p:cNvPr>
          <p:cNvSpPr/>
          <p:nvPr/>
        </p:nvSpPr>
        <p:spPr>
          <a:xfrm>
            <a:off x="2227217" y="2251306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62D0F38-04B9-4944-87D9-AE58C23C10BA}"/>
              </a:ext>
            </a:extLst>
          </p:cNvPr>
          <p:cNvSpPr/>
          <p:nvPr/>
        </p:nvSpPr>
        <p:spPr>
          <a:xfrm>
            <a:off x="6642463" y="2251306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9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40C72FAD-73A0-44A6-A78F-8B18F54D921B}"/>
              </a:ext>
            </a:extLst>
          </p:cNvPr>
          <p:cNvSpPr txBox="1"/>
          <p:nvPr/>
        </p:nvSpPr>
        <p:spPr>
          <a:xfrm>
            <a:off x="6642462" y="4422520"/>
            <a:ext cx="3048001" cy="547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세션 처리를 위해 </a:t>
            </a:r>
            <a:r>
              <a:rPr lang="en-US" altLang="ko-KR" sz="1500" dirty="0" err="1">
                <a:latin typeface="Amazon Ember"/>
                <a:ea typeface="Amazon Ember"/>
                <a:cs typeface="Amazon Ember"/>
                <a:sym typeface="Amazon Ember"/>
              </a:rPr>
              <a:t>ElastiCasche</a:t>
            </a:r>
            <a:r>
              <a:rPr lang="en-US" altLang="ko-KR" sz="1500" dirty="0">
                <a:latin typeface="Amazon Ember"/>
                <a:ea typeface="Amazon Ember"/>
                <a:cs typeface="Amazon Ember"/>
                <a:sym typeface="Amazon Ember"/>
              </a:rPr>
              <a:t> for Redis</a:t>
            </a: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를 적용</a:t>
            </a:r>
            <a:endParaRPr lang="en-US" altLang="ko-KR" sz="1500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10" name="직선 연결선 15">
            <a:extLst>
              <a:ext uri="{FF2B5EF4-FFF2-40B4-BE49-F238E27FC236}">
                <a16:creationId xmlns:a16="http://schemas.microsoft.com/office/drawing/2014/main" id="{9A7F7BA0-A735-492E-A5ED-778E0E575F87}"/>
              </a:ext>
            </a:extLst>
          </p:cNvPr>
          <p:cNvSpPr/>
          <p:nvPr/>
        </p:nvSpPr>
        <p:spPr>
          <a:xfrm>
            <a:off x="6096000" y="1897944"/>
            <a:ext cx="0" cy="3163507"/>
          </a:xfrm>
          <a:prstGeom prst="line">
            <a:avLst/>
          </a:prstGeom>
          <a:ln w="19050" cap="rnd">
            <a:solidFill>
              <a:srgbClr val="6C6C6C"/>
            </a:solidFill>
            <a:prstDash val="sysDash"/>
          </a:ln>
        </p:spPr>
        <p:txBody>
          <a:bodyPr lIns="38098" tIns="38098" rIns="38098" bIns="38098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51899674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데이터 처리 관련 인프라 구성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AWS </a:t>
            </a:r>
            <a:r>
              <a:rPr lang="ko-KR" altLang="en-US" dirty="0"/>
              <a:t>인프라를 이용한 데이터 처리와 관련된 구성</a:t>
            </a:r>
            <a:endParaRPr lang="en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4CE99D0-5DB1-44D6-85B4-B3336A5D8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69160"/>
            <a:ext cx="3048000" cy="2032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4B17C67-72C7-419A-B8F5-9ACB080765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4"/>
          <a:stretch/>
        </p:blipFill>
        <p:spPr>
          <a:xfrm>
            <a:off x="4640580" y="2169160"/>
            <a:ext cx="3048001" cy="197612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CDCD95A-F655-4F1B-96F1-8E61E3334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1" y="2169160"/>
            <a:ext cx="3048000" cy="2032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2E0408C-D4B1-4913-86FA-44AF236B502F}"/>
              </a:ext>
            </a:extLst>
          </p:cNvPr>
          <p:cNvSpPr/>
          <p:nvPr/>
        </p:nvSpPr>
        <p:spPr>
          <a:xfrm>
            <a:off x="1295400" y="4145280"/>
            <a:ext cx="3048000" cy="1554480"/>
          </a:xfrm>
          <a:prstGeom prst="rect">
            <a:avLst/>
          </a:prstGeom>
          <a:gradFill>
            <a:gsLst>
              <a:gs pos="100000">
                <a:srgbClr val="7E4FF3"/>
              </a:gs>
              <a:gs pos="0">
                <a:srgbClr val="DB2BB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8099" rIns="38099" anchor="ctr"/>
          <a:lstStyle/>
          <a:p>
            <a:pPr defTabSz="647497">
              <a:lnSpc>
                <a:spcPct val="90000"/>
              </a:lnSpc>
            </a:pPr>
            <a:endParaRPr lang="ko-KR" altLang="en-US" sz="1667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94C5CBA-F33F-4DB1-B892-002E271AEC07}"/>
              </a:ext>
            </a:extLst>
          </p:cNvPr>
          <p:cNvSpPr/>
          <p:nvPr/>
        </p:nvSpPr>
        <p:spPr>
          <a:xfrm>
            <a:off x="4640581" y="4145280"/>
            <a:ext cx="3048000" cy="1554480"/>
          </a:xfrm>
          <a:prstGeom prst="rect">
            <a:avLst/>
          </a:prstGeom>
          <a:gradFill>
            <a:gsLst>
              <a:gs pos="100000">
                <a:srgbClr val="7E4FF3"/>
              </a:gs>
              <a:gs pos="0">
                <a:srgbClr val="DB2BB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8099" rIns="38099" anchor="ctr"/>
          <a:lstStyle/>
          <a:p>
            <a:pPr defTabSz="647497">
              <a:lnSpc>
                <a:spcPct val="90000"/>
              </a:lnSpc>
            </a:pPr>
            <a:endParaRPr lang="ko-KR" altLang="en-US" sz="1667" dirty="0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0E10902-8E6D-4AF4-996A-9A701D4162CA}"/>
              </a:ext>
            </a:extLst>
          </p:cNvPr>
          <p:cNvSpPr/>
          <p:nvPr/>
        </p:nvSpPr>
        <p:spPr>
          <a:xfrm>
            <a:off x="7985762" y="4145280"/>
            <a:ext cx="3048000" cy="1554480"/>
          </a:xfrm>
          <a:prstGeom prst="rect">
            <a:avLst/>
          </a:prstGeom>
          <a:gradFill>
            <a:gsLst>
              <a:gs pos="100000">
                <a:srgbClr val="7E4FF3"/>
              </a:gs>
              <a:gs pos="0">
                <a:srgbClr val="DB2BB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8099" rIns="38099" anchor="ctr"/>
          <a:lstStyle/>
          <a:p>
            <a:pPr defTabSz="647497">
              <a:lnSpc>
                <a:spcPct val="90000"/>
              </a:lnSpc>
            </a:pPr>
            <a:endParaRPr lang="ko-KR" altLang="en-US" sz="1667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12" name="50$/month">
            <a:extLst>
              <a:ext uri="{FF2B5EF4-FFF2-40B4-BE49-F238E27FC236}">
                <a16:creationId xmlns:a16="http://schemas.microsoft.com/office/drawing/2014/main" id="{A29F9768-9C68-41AE-8870-881CA897F122}"/>
              </a:ext>
            </a:extLst>
          </p:cNvPr>
          <p:cNvSpPr txBox="1"/>
          <p:nvPr/>
        </p:nvSpPr>
        <p:spPr>
          <a:xfrm>
            <a:off x="1498972" y="4436140"/>
            <a:ext cx="2878196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dirty="0"/>
              <a:t>대용량 데이터용 </a:t>
            </a:r>
            <a:r>
              <a:rPr lang="en-US" altLang="ko-KR" sz="1667" dirty="0"/>
              <a:t>DB </a:t>
            </a:r>
            <a:r>
              <a:rPr lang="ko-KR" altLang="en-US" sz="1667" dirty="0"/>
              <a:t>선택</a:t>
            </a:r>
            <a:endParaRPr sz="1667" dirty="0"/>
          </a:p>
        </p:txBody>
      </p:sp>
      <p:sp>
        <p:nvSpPr>
          <p:cNvPr id="13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36B0BA6F-5699-4846-AE5F-58AD965CAA71}"/>
              </a:ext>
            </a:extLst>
          </p:cNvPr>
          <p:cNvSpPr txBox="1"/>
          <p:nvPr/>
        </p:nvSpPr>
        <p:spPr>
          <a:xfrm>
            <a:off x="1459791" y="4842528"/>
            <a:ext cx="2844428" cy="42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167" dirty="0" err="1">
                <a:solidFill>
                  <a:srgbClr val="E6EAF3"/>
                </a:solidFill>
                <a:latin typeface="맑은 고딕"/>
                <a:ea typeface="맑은 고딕"/>
              </a:rPr>
              <a:t>그린카의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 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OOTB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데이터를 빠르게 처리 및 분석할 수 있는 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DB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를 적용</a:t>
            </a:r>
          </a:p>
        </p:txBody>
      </p:sp>
      <p:sp>
        <p:nvSpPr>
          <p:cNvPr id="14" name="50$/month">
            <a:extLst>
              <a:ext uri="{FF2B5EF4-FFF2-40B4-BE49-F238E27FC236}">
                <a16:creationId xmlns:a16="http://schemas.microsoft.com/office/drawing/2014/main" id="{933A060D-908D-4329-9F12-7F7BBA784FFD}"/>
              </a:ext>
            </a:extLst>
          </p:cNvPr>
          <p:cNvSpPr txBox="1"/>
          <p:nvPr/>
        </p:nvSpPr>
        <p:spPr>
          <a:xfrm>
            <a:off x="4798432" y="4436140"/>
            <a:ext cx="2923917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097280">
              <a:lnSpc>
                <a:spcPct val="90000"/>
              </a:lnSpc>
              <a:defRPr sz="20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</a:defRPr>
            </a:lvl1pPr>
          </a:lstStyle>
          <a:p>
            <a:r>
              <a:rPr lang="ko-KR" altLang="en-US" sz="1667" dirty="0"/>
              <a:t>서비스 별 </a:t>
            </a:r>
            <a:r>
              <a:rPr lang="en-US" altLang="ko-KR" sz="1667" dirty="0"/>
              <a:t>DB </a:t>
            </a:r>
            <a:r>
              <a:rPr lang="ko-KR" altLang="en-US" sz="1667" dirty="0"/>
              <a:t>분리</a:t>
            </a:r>
            <a:endParaRPr lang="en-US" altLang="ko-KR" sz="1667" dirty="0"/>
          </a:p>
        </p:txBody>
      </p:sp>
      <p:sp>
        <p:nvSpPr>
          <p:cNvPr id="15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D150D23D-C3D4-441A-8688-D1C465ABF814}"/>
              </a:ext>
            </a:extLst>
          </p:cNvPr>
          <p:cNvSpPr txBox="1"/>
          <p:nvPr/>
        </p:nvSpPr>
        <p:spPr>
          <a:xfrm>
            <a:off x="4759251" y="4842528"/>
            <a:ext cx="2844428" cy="42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서비스 별 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DB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를 분리하여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,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분산 처리를 통해 성능 향상</a:t>
            </a:r>
          </a:p>
        </p:txBody>
      </p:sp>
      <p:sp>
        <p:nvSpPr>
          <p:cNvPr id="16" name="50$/month">
            <a:extLst>
              <a:ext uri="{FF2B5EF4-FFF2-40B4-BE49-F238E27FC236}">
                <a16:creationId xmlns:a16="http://schemas.microsoft.com/office/drawing/2014/main" id="{86D4F2CF-74EB-432B-90FD-8B928CD25227}"/>
              </a:ext>
            </a:extLst>
          </p:cNvPr>
          <p:cNvSpPr txBox="1"/>
          <p:nvPr/>
        </p:nvSpPr>
        <p:spPr>
          <a:xfrm>
            <a:off x="8169436" y="4436140"/>
            <a:ext cx="3447798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097280">
              <a:lnSpc>
                <a:spcPct val="90000"/>
              </a:lnSpc>
              <a:defRPr sz="20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</a:defRPr>
            </a:lvl1pPr>
          </a:lstStyle>
          <a:p>
            <a:r>
              <a:rPr lang="ko-KR" altLang="en-US" sz="1667" dirty="0"/>
              <a:t>가용성 극대화를 위한 </a:t>
            </a:r>
            <a:r>
              <a:rPr lang="en-US" altLang="ko-KR" sz="1667" dirty="0"/>
              <a:t>DB </a:t>
            </a:r>
            <a:r>
              <a:rPr lang="ko-KR" altLang="en-US" sz="1667" dirty="0"/>
              <a:t>선택</a:t>
            </a:r>
            <a:endParaRPr lang="en-US" altLang="ko-KR" sz="1667" dirty="0"/>
          </a:p>
        </p:txBody>
      </p:sp>
      <p:sp>
        <p:nvSpPr>
          <p:cNvPr id="17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79DA0ACC-9144-47F4-91A8-6647E20BF3D9}"/>
              </a:ext>
            </a:extLst>
          </p:cNvPr>
          <p:cNvSpPr txBox="1"/>
          <p:nvPr/>
        </p:nvSpPr>
        <p:spPr>
          <a:xfrm>
            <a:off x="8130255" y="4842528"/>
            <a:ext cx="2844428" cy="42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차량 관제 서비스의 가용성을 높일 수 있는 방식의 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DB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를 적용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07620CA-94ED-4148-ABD7-2A15199C25BD}"/>
              </a:ext>
            </a:extLst>
          </p:cNvPr>
          <p:cNvSpPr/>
          <p:nvPr/>
        </p:nvSpPr>
        <p:spPr>
          <a:xfrm>
            <a:off x="1295399" y="2146803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27C115C-EEDD-4BD2-A15F-AF7507B05210}"/>
              </a:ext>
            </a:extLst>
          </p:cNvPr>
          <p:cNvSpPr/>
          <p:nvPr/>
        </p:nvSpPr>
        <p:spPr>
          <a:xfrm>
            <a:off x="4640581" y="2146803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00B8F8B-671E-4685-A4BE-D2A1D18B66A0}"/>
              </a:ext>
            </a:extLst>
          </p:cNvPr>
          <p:cNvSpPr/>
          <p:nvPr/>
        </p:nvSpPr>
        <p:spPr>
          <a:xfrm>
            <a:off x="7985761" y="2146803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</p:spTree>
    <p:extLst>
      <p:ext uri="{BB962C8B-B14F-4D97-AF65-F5344CB8AC3E}">
        <p14:creationId xmlns:p14="http://schemas.microsoft.com/office/powerpoint/2010/main" val="41731663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발표자 소개</a:t>
            </a:r>
            <a:endParaRPr lang="en-KR" dirty="0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F8B6B50-674F-C028-576A-981847D9553C}"/>
              </a:ext>
            </a:extLst>
          </p:cNvPr>
          <p:cNvCxnSpPr>
            <a:cxnSpLocks/>
          </p:cNvCxnSpPr>
          <p:nvPr/>
        </p:nvCxnSpPr>
        <p:spPr>
          <a:xfrm>
            <a:off x="6096000" y="1485900"/>
            <a:ext cx="0" cy="4762535"/>
          </a:xfrm>
          <a:prstGeom prst="line">
            <a:avLst/>
          </a:prstGeom>
          <a:ln w="19050" cap="rnd">
            <a:gradFill>
              <a:gsLst>
                <a:gs pos="0">
                  <a:schemeClr val="accent2"/>
                </a:gs>
                <a:gs pos="69000">
                  <a:schemeClr val="accent4"/>
                </a:gs>
              </a:gsLst>
              <a:lin ang="5400000" scaled="1"/>
            </a:gra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57F90719-F992-1B84-C819-C6DEF34C47FD}"/>
              </a:ext>
            </a:extLst>
          </p:cNvPr>
          <p:cNvSpPr/>
          <p:nvPr/>
        </p:nvSpPr>
        <p:spPr>
          <a:xfrm>
            <a:off x="8148924" y="1485900"/>
            <a:ext cx="1894514" cy="1970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발표자 사진</a:t>
            </a:r>
            <a:endParaRPr lang="ko-KR" altLang="en-US" dirty="0" err="1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A1CEBE07-9D83-5DC3-C152-82CD6E360478}"/>
              </a:ext>
            </a:extLst>
          </p:cNvPr>
          <p:cNvSpPr txBox="1"/>
          <p:nvPr/>
        </p:nvSpPr>
        <p:spPr>
          <a:xfrm>
            <a:off x="2000970" y="3762765"/>
            <a:ext cx="2189703" cy="420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1097280">
              <a:lnSpc>
                <a:spcPct val="90000"/>
              </a:lnSpc>
              <a:defRPr sz="3200" cap="all">
                <a:solidFill>
                  <a:srgbClr val="4FAA6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 algn="ctr"/>
            <a:r>
              <a:rPr lang="ko-KR" altLang="en-US" sz="2667" b="1">
                <a:solidFill>
                  <a:schemeClr val="accent1"/>
                </a:solidFill>
              </a:rPr>
              <a:t>김성준 본부장</a:t>
            </a:r>
            <a:endParaRPr sz="2667" b="1">
              <a:solidFill>
                <a:schemeClr val="accent1"/>
              </a:solidFill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7E831737-8460-C309-814F-34188E1838F6}"/>
              </a:ext>
            </a:extLst>
          </p:cNvPr>
          <p:cNvSpPr txBox="1"/>
          <p:nvPr/>
        </p:nvSpPr>
        <p:spPr>
          <a:xfrm>
            <a:off x="8001331" y="3762765"/>
            <a:ext cx="2189703" cy="420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1097280">
              <a:lnSpc>
                <a:spcPct val="90000"/>
              </a:lnSpc>
              <a:defRPr sz="3200" cap="all">
                <a:solidFill>
                  <a:srgbClr val="4FAA62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 algn="ctr"/>
            <a:r>
              <a:rPr lang="ko-KR" altLang="en-US" sz="2667" b="1">
                <a:solidFill>
                  <a:schemeClr val="accent1"/>
                </a:solidFill>
              </a:rPr>
              <a:t>양주동 매니저</a:t>
            </a:r>
            <a:endParaRPr sz="2667" b="1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F47F9-2E3C-CD24-40D0-15439EF466A9}"/>
              </a:ext>
            </a:extLst>
          </p:cNvPr>
          <p:cNvSpPr txBox="1"/>
          <p:nvPr/>
        </p:nvSpPr>
        <p:spPr>
          <a:xfrm>
            <a:off x="1394763" y="4305690"/>
            <a:ext cx="3402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그린카 </a:t>
            </a:r>
            <a:r>
              <a:rPr kumimoji="0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IT Platform </a:t>
            </a:r>
            <a:r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본부</a:t>
            </a:r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358AA-A12F-71DB-22D7-36180931A0C6}"/>
              </a:ext>
            </a:extLst>
          </p:cNvPr>
          <p:cNvSpPr txBox="1"/>
          <p:nvPr/>
        </p:nvSpPr>
        <p:spPr>
          <a:xfrm>
            <a:off x="7395125" y="4305690"/>
            <a:ext cx="3402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롯데정보통신 클라우드부문</a:t>
            </a:r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A0344-B121-2ACC-35F4-BFE39F2C253A}"/>
              </a:ext>
            </a:extLst>
          </p:cNvPr>
          <p:cNvSpPr txBox="1"/>
          <p:nvPr/>
        </p:nvSpPr>
        <p:spPr>
          <a:xfrm>
            <a:off x="1224657" y="4836601"/>
            <a:ext cx="3742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그린카 차세대 프로젝트 총괄 </a:t>
            </a:r>
            <a:r>
              <a:rPr kumimoji="0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PM</a:t>
            </a:r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19F7AE-F8E1-57D6-E8E7-3FB93FAE3123}"/>
              </a:ext>
            </a:extLst>
          </p:cNvPr>
          <p:cNvSpPr txBox="1"/>
          <p:nvPr/>
        </p:nvSpPr>
        <p:spPr>
          <a:xfrm>
            <a:off x="7225020" y="4836601"/>
            <a:ext cx="3742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그린카 차세대 프로젝트 </a:t>
            </a:r>
            <a:r>
              <a:rPr lang="ko-KR" altLang="en-US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인프라 </a:t>
            </a:r>
            <a:r>
              <a:rPr lang="en-US" altLang="ko-KR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PL</a:t>
            </a:r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672F4-59BA-B03D-B32A-D75A67458802}"/>
              </a:ext>
            </a:extLst>
          </p:cNvPr>
          <p:cNvSpPr txBox="1"/>
          <p:nvPr/>
        </p:nvSpPr>
        <p:spPr>
          <a:xfrm>
            <a:off x="7225020" y="5367512"/>
            <a:ext cx="3742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(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그린카</a:t>
            </a: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, 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롯데온</a:t>
            </a: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, 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교보생명</a:t>
            </a: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 AM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 </a:t>
            </a: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PL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 경험</a:t>
            </a: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)</a:t>
            </a:r>
            <a:endParaRPr lang="ko-KR" altLang="en-US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39DCB-9CA2-0DFA-E735-F07F3D4303E7}"/>
              </a:ext>
            </a:extLst>
          </p:cNvPr>
          <p:cNvSpPr txBox="1"/>
          <p:nvPr/>
        </p:nvSpPr>
        <p:spPr>
          <a:xfrm>
            <a:off x="1224657" y="5367512"/>
            <a:ext cx="3742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- 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주요 레퍼런스 기재 </a:t>
            </a: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sym typeface="Malgun Gothic"/>
              </a:rPr>
              <a:t>-</a:t>
            </a:r>
            <a:endParaRPr lang="ko-KR" altLang="en-US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73AE2E-142A-A0A9-2A8E-209EE51F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90" y="1485900"/>
            <a:ext cx="2948804" cy="19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2826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데이터베이스 선택 기준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카쉐어링</a:t>
            </a:r>
            <a:r>
              <a:rPr lang="ko-KR" altLang="en-US" dirty="0"/>
              <a:t> 서비스에 최적인 데이터베이스를 선택하였습니다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21" name="모서리가 둥근 직사각형">
            <a:extLst>
              <a:ext uri="{FF2B5EF4-FFF2-40B4-BE49-F238E27FC236}">
                <a16:creationId xmlns:a16="http://schemas.microsoft.com/office/drawing/2014/main" id="{B606608C-D7C0-4FB6-B08A-F06B56570165}"/>
              </a:ext>
            </a:extLst>
          </p:cNvPr>
          <p:cNvSpPr/>
          <p:nvPr/>
        </p:nvSpPr>
        <p:spPr>
          <a:xfrm>
            <a:off x="4839196" y="1957069"/>
            <a:ext cx="2513577" cy="3598138"/>
          </a:xfrm>
          <a:prstGeom prst="roundRect">
            <a:avLst>
              <a:gd name="adj" fmla="val 5417"/>
            </a:avLst>
          </a:prstGeom>
          <a:solidFill>
            <a:schemeClr val="accent5">
              <a:alpha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모서리가 둥근 직사각형">
            <a:extLst>
              <a:ext uri="{FF2B5EF4-FFF2-40B4-BE49-F238E27FC236}">
                <a16:creationId xmlns:a16="http://schemas.microsoft.com/office/drawing/2014/main" id="{DB4F7C41-CBCA-4DC3-A646-309E8EC67B95}"/>
              </a:ext>
            </a:extLst>
          </p:cNvPr>
          <p:cNvSpPr/>
          <p:nvPr/>
        </p:nvSpPr>
        <p:spPr>
          <a:xfrm>
            <a:off x="1737465" y="1957069"/>
            <a:ext cx="2513578" cy="3598138"/>
          </a:xfrm>
          <a:prstGeom prst="roundRect">
            <a:avLst>
              <a:gd name="adj" fmla="val 5417"/>
            </a:avLst>
          </a:prstGeom>
          <a:solidFill>
            <a:schemeClr val="accent5">
              <a:alpha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도형">
            <a:extLst>
              <a:ext uri="{FF2B5EF4-FFF2-40B4-BE49-F238E27FC236}">
                <a16:creationId xmlns:a16="http://schemas.microsoft.com/office/drawing/2014/main" id="{5AC8676A-BA14-45B4-A9F5-5E17CA6C2D66}"/>
              </a:ext>
            </a:extLst>
          </p:cNvPr>
          <p:cNvSpPr/>
          <p:nvPr/>
        </p:nvSpPr>
        <p:spPr>
          <a:xfrm>
            <a:off x="4839212" y="1964056"/>
            <a:ext cx="2513545" cy="3598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788" y="0"/>
                </a:moveTo>
                <a:cubicBezTo>
                  <a:pt x="1274" y="0"/>
                  <a:pt x="1014" y="-2"/>
                  <a:pt x="739" y="59"/>
                </a:cubicBezTo>
                <a:cubicBezTo>
                  <a:pt x="436" y="136"/>
                  <a:pt x="198" y="304"/>
                  <a:pt x="88" y="516"/>
                </a:cubicBezTo>
                <a:cubicBezTo>
                  <a:pt x="0" y="709"/>
                  <a:pt x="0" y="890"/>
                  <a:pt x="0" y="1248"/>
                </a:cubicBezTo>
                <a:lnTo>
                  <a:pt x="0" y="20343"/>
                </a:lnTo>
                <a:cubicBezTo>
                  <a:pt x="0" y="20707"/>
                  <a:pt x="0" y="20889"/>
                  <a:pt x="88" y="21082"/>
                </a:cubicBezTo>
                <a:cubicBezTo>
                  <a:pt x="198" y="21293"/>
                  <a:pt x="436" y="21460"/>
                  <a:pt x="739" y="21536"/>
                </a:cubicBezTo>
                <a:cubicBezTo>
                  <a:pt x="1016" y="21598"/>
                  <a:pt x="1275" y="21598"/>
                  <a:pt x="1788" y="21598"/>
                </a:cubicBezTo>
                <a:lnTo>
                  <a:pt x="19804" y="21598"/>
                </a:lnTo>
                <a:cubicBezTo>
                  <a:pt x="20325" y="21598"/>
                  <a:pt x="20584" y="21598"/>
                  <a:pt x="20861" y="21536"/>
                </a:cubicBezTo>
                <a:cubicBezTo>
                  <a:pt x="21164" y="21459"/>
                  <a:pt x="21402" y="21293"/>
                  <a:pt x="21512" y="21082"/>
                </a:cubicBezTo>
                <a:cubicBezTo>
                  <a:pt x="21600" y="20889"/>
                  <a:pt x="21600" y="20707"/>
                  <a:pt x="21600" y="20349"/>
                </a:cubicBezTo>
                <a:lnTo>
                  <a:pt x="21600" y="1254"/>
                </a:lnTo>
                <a:cubicBezTo>
                  <a:pt x="21600" y="891"/>
                  <a:pt x="21600" y="709"/>
                  <a:pt x="21512" y="516"/>
                </a:cubicBezTo>
                <a:cubicBezTo>
                  <a:pt x="21402" y="304"/>
                  <a:pt x="21164" y="136"/>
                  <a:pt x="20861" y="59"/>
                </a:cubicBezTo>
                <a:cubicBezTo>
                  <a:pt x="20584" y="-2"/>
                  <a:pt x="20325" y="0"/>
                  <a:pt x="19812" y="0"/>
                </a:cubicBezTo>
                <a:lnTo>
                  <a:pt x="1788" y="0"/>
                </a:lnTo>
                <a:close/>
                <a:moveTo>
                  <a:pt x="1867" y="355"/>
                </a:moveTo>
                <a:lnTo>
                  <a:pt x="19733" y="355"/>
                </a:lnTo>
                <a:cubicBezTo>
                  <a:pt x="20105" y="355"/>
                  <a:pt x="20296" y="356"/>
                  <a:pt x="20497" y="401"/>
                </a:cubicBezTo>
                <a:cubicBezTo>
                  <a:pt x="20717" y="457"/>
                  <a:pt x="20889" y="577"/>
                  <a:pt x="20969" y="730"/>
                </a:cubicBezTo>
                <a:cubicBezTo>
                  <a:pt x="21033" y="871"/>
                  <a:pt x="21034" y="1004"/>
                  <a:pt x="21034" y="1268"/>
                </a:cubicBezTo>
                <a:lnTo>
                  <a:pt x="21034" y="20333"/>
                </a:lnTo>
                <a:cubicBezTo>
                  <a:pt x="21034" y="20594"/>
                  <a:pt x="21033" y="20725"/>
                  <a:pt x="20969" y="20865"/>
                </a:cubicBezTo>
                <a:cubicBezTo>
                  <a:pt x="20889" y="21019"/>
                  <a:pt x="20717" y="21141"/>
                  <a:pt x="20497" y="21197"/>
                </a:cubicBezTo>
                <a:cubicBezTo>
                  <a:pt x="20296" y="21241"/>
                  <a:pt x="20105" y="21241"/>
                  <a:pt x="19727" y="21241"/>
                </a:cubicBezTo>
                <a:lnTo>
                  <a:pt x="1867" y="21241"/>
                </a:lnTo>
                <a:cubicBezTo>
                  <a:pt x="1495" y="21241"/>
                  <a:pt x="1304" y="21241"/>
                  <a:pt x="1103" y="21197"/>
                </a:cubicBezTo>
                <a:cubicBezTo>
                  <a:pt x="883" y="21141"/>
                  <a:pt x="711" y="21019"/>
                  <a:pt x="631" y="20865"/>
                </a:cubicBezTo>
                <a:cubicBezTo>
                  <a:pt x="567" y="20725"/>
                  <a:pt x="566" y="20594"/>
                  <a:pt x="566" y="20329"/>
                </a:cubicBezTo>
                <a:lnTo>
                  <a:pt x="566" y="1264"/>
                </a:lnTo>
                <a:cubicBezTo>
                  <a:pt x="566" y="1004"/>
                  <a:pt x="567" y="871"/>
                  <a:pt x="631" y="730"/>
                </a:cubicBezTo>
                <a:cubicBezTo>
                  <a:pt x="711" y="577"/>
                  <a:pt x="883" y="457"/>
                  <a:pt x="1103" y="401"/>
                </a:cubicBezTo>
                <a:cubicBezTo>
                  <a:pt x="1302" y="357"/>
                  <a:pt x="1494" y="355"/>
                  <a:pt x="1867" y="355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24" name="모서리가 둥근 직사각형">
            <a:extLst>
              <a:ext uri="{FF2B5EF4-FFF2-40B4-BE49-F238E27FC236}">
                <a16:creationId xmlns:a16="http://schemas.microsoft.com/office/drawing/2014/main" id="{D8A5267D-F176-4A52-83A6-F546EFB85F44}"/>
              </a:ext>
            </a:extLst>
          </p:cNvPr>
          <p:cNvSpPr/>
          <p:nvPr/>
        </p:nvSpPr>
        <p:spPr>
          <a:xfrm>
            <a:off x="7940958" y="1936287"/>
            <a:ext cx="2513577" cy="3598137"/>
          </a:xfrm>
          <a:prstGeom prst="roundRect">
            <a:avLst>
              <a:gd name="adj" fmla="val 5417"/>
            </a:avLst>
          </a:prstGeom>
          <a:solidFill>
            <a:schemeClr val="accent5">
              <a:alpha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50$/month">
            <a:extLst>
              <a:ext uri="{FF2B5EF4-FFF2-40B4-BE49-F238E27FC236}">
                <a16:creationId xmlns:a16="http://schemas.microsoft.com/office/drawing/2014/main" id="{FCD03EFD-734E-4A1F-B5B8-F65B46BB5E39}"/>
              </a:ext>
            </a:extLst>
          </p:cNvPr>
          <p:cNvSpPr txBox="1"/>
          <p:nvPr/>
        </p:nvSpPr>
        <p:spPr>
          <a:xfrm>
            <a:off x="5004562" y="2123798"/>
            <a:ext cx="2182845" cy="5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algn="ctr" defTabSz="914363">
              <a:lnSpc>
                <a:spcPct val="90000"/>
              </a:lnSpc>
              <a:defRPr sz="2200" cap="all" spc="183">
                <a:solidFill>
                  <a:schemeClr val="accent3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sz="1833" b="1" dirty="0">
                <a:solidFill>
                  <a:schemeClr val="accent6"/>
                </a:solidFill>
              </a:rPr>
              <a:t>02.</a:t>
            </a:r>
          </a:p>
          <a:p>
            <a:pPr algn="ctr" defTabSz="914363">
              <a:lnSpc>
                <a:spcPct val="90000"/>
              </a:lnSpc>
              <a:defRPr sz="2200" cap="all" spc="183">
                <a:solidFill>
                  <a:schemeClr val="accent3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833" b="1" dirty="0">
                <a:solidFill>
                  <a:schemeClr val="accent6"/>
                </a:solidFill>
              </a:rPr>
              <a:t>성능 및 확장성</a:t>
            </a:r>
            <a:endParaRPr sz="1833" b="1" dirty="0">
              <a:solidFill>
                <a:schemeClr val="accent6"/>
              </a:solidFill>
            </a:endParaRPr>
          </a:p>
        </p:txBody>
      </p:sp>
      <p:sp>
        <p:nvSpPr>
          <p:cNvPr id="26" name="50$/month">
            <a:extLst>
              <a:ext uri="{FF2B5EF4-FFF2-40B4-BE49-F238E27FC236}">
                <a16:creationId xmlns:a16="http://schemas.microsoft.com/office/drawing/2014/main" id="{C154A5B6-BD1D-48DE-B62C-611D0304E32A}"/>
              </a:ext>
            </a:extLst>
          </p:cNvPr>
          <p:cNvSpPr txBox="1"/>
          <p:nvPr/>
        </p:nvSpPr>
        <p:spPr>
          <a:xfrm>
            <a:off x="1902832" y="2123798"/>
            <a:ext cx="2182845" cy="5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algn="ctr"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sz="1833" b="1" dirty="0"/>
              <a:t>01.</a:t>
            </a:r>
            <a:endParaRPr lang="en-US" altLang="ko-KR" sz="1833" b="1" dirty="0"/>
          </a:p>
          <a:p>
            <a:pPr algn="ctr"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833" b="1" dirty="0"/>
              <a:t>운영 안정성</a:t>
            </a:r>
            <a:endParaRPr sz="1833" b="1" dirty="0"/>
          </a:p>
        </p:txBody>
      </p:sp>
      <p:sp>
        <p:nvSpPr>
          <p:cNvPr id="27" name="50$/month">
            <a:extLst>
              <a:ext uri="{FF2B5EF4-FFF2-40B4-BE49-F238E27FC236}">
                <a16:creationId xmlns:a16="http://schemas.microsoft.com/office/drawing/2014/main" id="{D79FF961-7982-4640-AA37-F5B481B9A1FC}"/>
              </a:ext>
            </a:extLst>
          </p:cNvPr>
          <p:cNvSpPr txBox="1"/>
          <p:nvPr/>
        </p:nvSpPr>
        <p:spPr>
          <a:xfrm>
            <a:off x="8106324" y="2123798"/>
            <a:ext cx="2182845" cy="57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/>
          <a:p>
            <a:pPr algn="ctr"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sz="1833" b="1" dirty="0"/>
              <a:t>03.</a:t>
            </a:r>
          </a:p>
          <a:p>
            <a:pPr algn="ctr"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833" b="1" dirty="0"/>
              <a:t>가용성</a:t>
            </a:r>
            <a:endParaRPr sz="1833" b="1" dirty="0"/>
          </a:p>
        </p:txBody>
      </p:sp>
      <p:sp>
        <p:nvSpPr>
          <p:cNvPr id="28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0878A17B-5E18-4A12-A13B-6C4507B958D3}"/>
              </a:ext>
            </a:extLst>
          </p:cNvPr>
          <p:cNvSpPr txBox="1"/>
          <p:nvPr/>
        </p:nvSpPr>
        <p:spPr>
          <a:xfrm>
            <a:off x="4952457" y="4422520"/>
            <a:ext cx="2287057" cy="1053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500" dirty="0"/>
              <a:t>온라인 트랜잭션 처리에</a:t>
            </a:r>
            <a:endParaRPr lang="en-US" altLang="ko-KR" sz="1500" dirty="0"/>
          </a:p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적합하고</a:t>
            </a:r>
            <a:r>
              <a:rPr lang="en-US" altLang="ko-KR" sz="1500" dirty="0">
                <a:latin typeface="Amazon Ember"/>
                <a:ea typeface="Amazon Ember"/>
                <a:cs typeface="Amazon Ember"/>
                <a:sym typeface="Amazon Ember"/>
              </a:rPr>
              <a:t>, </a:t>
            </a: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빠르고 확장성이 풍부한 </a:t>
            </a:r>
            <a:endParaRPr lang="en-US" altLang="ko-KR" sz="1500" dirty="0">
              <a:latin typeface="Amazon Ember"/>
              <a:ea typeface="Amazon Ember"/>
              <a:cs typeface="Amazon Ember"/>
              <a:sym typeface="Amazon Ember"/>
            </a:endParaRPr>
          </a:p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altLang="ko-KR" sz="1500" dirty="0">
                <a:latin typeface="Amazon Ember"/>
                <a:ea typeface="Amazon Ember"/>
                <a:cs typeface="Amazon Ember"/>
                <a:sym typeface="Amazon Ember"/>
              </a:rPr>
              <a:t>MySQL DB </a:t>
            </a:r>
            <a:r>
              <a:rPr lang="ko-KR" altLang="en-US" sz="1500" dirty="0">
                <a:latin typeface="Amazon Ember"/>
                <a:ea typeface="Amazon Ember"/>
                <a:cs typeface="Amazon Ember"/>
                <a:sym typeface="Amazon Ember"/>
              </a:rPr>
              <a:t>선택 </a:t>
            </a:r>
            <a:endParaRPr sz="1500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29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04AAF09F-DCA2-4F45-B3E8-5C5BD5024B6D}"/>
              </a:ext>
            </a:extLst>
          </p:cNvPr>
          <p:cNvSpPr txBox="1"/>
          <p:nvPr/>
        </p:nvSpPr>
        <p:spPr>
          <a:xfrm>
            <a:off x="1850726" y="4422520"/>
            <a:ext cx="2287057" cy="1053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500" dirty="0"/>
              <a:t>운영 안정성을 고려하여</a:t>
            </a:r>
            <a:endParaRPr lang="en-US" sz="1500" dirty="0"/>
          </a:p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sz="1500" dirty="0"/>
              <a:t>AWS</a:t>
            </a:r>
            <a:r>
              <a:rPr lang="ko-KR" altLang="en-US" sz="1500" dirty="0"/>
              <a:t>의 최적화된 관리형 </a:t>
            </a:r>
            <a:r>
              <a:rPr lang="en-US" altLang="ko-KR" sz="1500" dirty="0"/>
              <a:t>DB</a:t>
            </a:r>
            <a:r>
              <a:rPr lang="ko-KR" altLang="en-US" sz="1500" dirty="0"/>
              <a:t>인 </a:t>
            </a:r>
            <a:r>
              <a:rPr lang="en-US" altLang="ko-KR" sz="1500" dirty="0"/>
              <a:t>Amazon Aurora</a:t>
            </a:r>
            <a:r>
              <a:rPr lang="ko-KR" altLang="en-US" sz="1500" dirty="0"/>
              <a:t>를 선택</a:t>
            </a:r>
            <a:endParaRPr sz="1500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30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F55B88BB-9348-41E8-84DC-29F5306B0A62}"/>
              </a:ext>
            </a:extLst>
          </p:cNvPr>
          <p:cNvSpPr txBox="1"/>
          <p:nvPr/>
        </p:nvSpPr>
        <p:spPr>
          <a:xfrm>
            <a:off x="8054217" y="4422520"/>
            <a:ext cx="2287057" cy="79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ko-KR" altLang="en-US" sz="1500" dirty="0"/>
              <a:t>최고 수준의 가용성 제공을 통해 서비스 유지에 최적인 </a:t>
            </a:r>
            <a:r>
              <a:rPr lang="en-US" altLang="ko-KR" sz="1500" dirty="0"/>
              <a:t>DB </a:t>
            </a:r>
            <a:r>
              <a:rPr lang="ko-KR" altLang="en-US" sz="1500" dirty="0"/>
              <a:t>선택</a:t>
            </a:r>
            <a:endParaRPr sz="1500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32" name="자유형 16">
            <a:extLst>
              <a:ext uri="{FF2B5EF4-FFF2-40B4-BE49-F238E27FC236}">
                <a16:creationId xmlns:a16="http://schemas.microsoft.com/office/drawing/2014/main" id="{9654779B-E081-4FA5-B50A-C02CCB6B3957}"/>
              </a:ext>
            </a:extLst>
          </p:cNvPr>
          <p:cNvSpPr/>
          <p:nvPr/>
        </p:nvSpPr>
        <p:spPr>
          <a:xfrm>
            <a:off x="8747759" y="3043818"/>
            <a:ext cx="900002" cy="90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58" y="16087"/>
                </a:moveTo>
                <a:lnTo>
                  <a:pt x="5513" y="15542"/>
                </a:lnTo>
                <a:lnTo>
                  <a:pt x="771" y="20283"/>
                </a:lnTo>
                <a:lnTo>
                  <a:pt x="771" y="17743"/>
                </a:lnTo>
                <a:lnTo>
                  <a:pt x="0" y="17743"/>
                </a:lnTo>
                <a:lnTo>
                  <a:pt x="0" y="21214"/>
                </a:lnTo>
                <a:cubicBezTo>
                  <a:pt x="0" y="21427"/>
                  <a:pt x="172" y="21600"/>
                  <a:pt x="386" y="21600"/>
                </a:cubicBezTo>
                <a:lnTo>
                  <a:pt x="3857" y="21600"/>
                </a:lnTo>
                <a:lnTo>
                  <a:pt x="3857" y="20829"/>
                </a:lnTo>
                <a:lnTo>
                  <a:pt x="1317" y="20829"/>
                </a:lnTo>
                <a:lnTo>
                  <a:pt x="6058" y="16087"/>
                </a:lnTo>
                <a:close/>
                <a:moveTo>
                  <a:pt x="21214" y="0"/>
                </a:moveTo>
                <a:lnTo>
                  <a:pt x="17743" y="0"/>
                </a:lnTo>
                <a:lnTo>
                  <a:pt x="17743" y="771"/>
                </a:lnTo>
                <a:lnTo>
                  <a:pt x="20283" y="771"/>
                </a:lnTo>
                <a:lnTo>
                  <a:pt x="15542" y="5513"/>
                </a:lnTo>
                <a:lnTo>
                  <a:pt x="16087" y="6058"/>
                </a:lnTo>
                <a:lnTo>
                  <a:pt x="20829" y="1317"/>
                </a:lnTo>
                <a:lnTo>
                  <a:pt x="20829" y="3857"/>
                </a:lnTo>
                <a:lnTo>
                  <a:pt x="21600" y="3857"/>
                </a:lnTo>
                <a:lnTo>
                  <a:pt x="21600" y="386"/>
                </a:lnTo>
                <a:cubicBezTo>
                  <a:pt x="21600" y="173"/>
                  <a:pt x="21428" y="0"/>
                  <a:pt x="21214" y="0"/>
                </a:cubicBezTo>
                <a:close/>
                <a:moveTo>
                  <a:pt x="11957" y="18129"/>
                </a:moveTo>
                <a:lnTo>
                  <a:pt x="18129" y="18129"/>
                </a:lnTo>
                <a:lnTo>
                  <a:pt x="18129" y="11957"/>
                </a:lnTo>
                <a:lnTo>
                  <a:pt x="11957" y="11957"/>
                </a:lnTo>
                <a:lnTo>
                  <a:pt x="11957" y="18129"/>
                </a:lnTo>
                <a:close/>
                <a:moveTo>
                  <a:pt x="18900" y="11571"/>
                </a:moveTo>
                <a:lnTo>
                  <a:pt x="18900" y="18514"/>
                </a:lnTo>
                <a:cubicBezTo>
                  <a:pt x="18900" y="18727"/>
                  <a:pt x="18728" y="18900"/>
                  <a:pt x="18514" y="18900"/>
                </a:cubicBezTo>
                <a:lnTo>
                  <a:pt x="11571" y="18900"/>
                </a:lnTo>
                <a:cubicBezTo>
                  <a:pt x="11358" y="18900"/>
                  <a:pt x="11186" y="18727"/>
                  <a:pt x="11186" y="18514"/>
                </a:cubicBezTo>
                <a:lnTo>
                  <a:pt x="11186" y="11571"/>
                </a:lnTo>
                <a:cubicBezTo>
                  <a:pt x="11186" y="11359"/>
                  <a:pt x="11358" y="11186"/>
                  <a:pt x="11571" y="11186"/>
                </a:cubicBezTo>
                <a:lnTo>
                  <a:pt x="18514" y="11186"/>
                </a:lnTo>
                <a:cubicBezTo>
                  <a:pt x="18728" y="11186"/>
                  <a:pt x="18900" y="11359"/>
                  <a:pt x="18900" y="11571"/>
                </a:cubicBezTo>
                <a:close/>
                <a:moveTo>
                  <a:pt x="3471" y="9643"/>
                </a:moveTo>
                <a:lnTo>
                  <a:pt x="9643" y="9643"/>
                </a:lnTo>
                <a:lnTo>
                  <a:pt x="9643" y="3471"/>
                </a:lnTo>
                <a:lnTo>
                  <a:pt x="3471" y="3471"/>
                </a:lnTo>
                <a:lnTo>
                  <a:pt x="3471" y="9643"/>
                </a:lnTo>
                <a:close/>
                <a:moveTo>
                  <a:pt x="10414" y="3086"/>
                </a:moveTo>
                <a:lnTo>
                  <a:pt x="10414" y="10029"/>
                </a:lnTo>
                <a:cubicBezTo>
                  <a:pt x="10414" y="10241"/>
                  <a:pt x="10242" y="10414"/>
                  <a:pt x="10029" y="10414"/>
                </a:cubicBezTo>
                <a:lnTo>
                  <a:pt x="3086" y="10414"/>
                </a:lnTo>
                <a:cubicBezTo>
                  <a:pt x="2872" y="10414"/>
                  <a:pt x="2700" y="10241"/>
                  <a:pt x="2700" y="10029"/>
                </a:cubicBezTo>
                <a:lnTo>
                  <a:pt x="2700" y="3086"/>
                </a:lnTo>
                <a:cubicBezTo>
                  <a:pt x="2700" y="2873"/>
                  <a:pt x="2872" y="2700"/>
                  <a:pt x="3086" y="2700"/>
                </a:cubicBezTo>
                <a:lnTo>
                  <a:pt x="10029" y="2700"/>
                </a:lnTo>
                <a:cubicBezTo>
                  <a:pt x="10242" y="2700"/>
                  <a:pt x="10414" y="2873"/>
                  <a:pt x="10414" y="3086"/>
                </a:cubicBezTo>
                <a:close/>
                <a:moveTo>
                  <a:pt x="10029" y="11186"/>
                </a:moveTo>
                <a:lnTo>
                  <a:pt x="3086" y="11186"/>
                </a:lnTo>
                <a:cubicBezTo>
                  <a:pt x="2872" y="11186"/>
                  <a:pt x="2700" y="11359"/>
                  <a:pt x="2700" y="11571"/>
                </a:cubicBezTo>
                <a:lnTo>
                  <a:pt x="2700" y="17263"/>
                </a:lnTo>
                <a:lnTo>
                  <a:pt x="3471" y="16492"/>
                </a:lnTo>
                <a:lnTo>
                  <a:pt x="3471" y="11957"/>
                </a:lnTo>
                <a:lnTo>
                  <a:pt x="9643" y="11957"/>
                </a:lnTo>
                <a:lnTo>
                  <a:pt x="9643" y="18129"/>
                </a:lnTo>
                <a:lnTo>
                  <a:pt x="5108" y="18129"/>
                </a:lnTo>
                <a:lnTo>
                  <a:pt x="4336" y="18900"/>
                </a:lnTo>
                <a:lnTo>
                  <a:pt x="10029" y="18900"/>
                </a:lnTo>
                <a:cubicBezTo>
                  <a:pt x="10242" y="18900"/>
                  <a:pt x="10414" y="18727"/>
                  <a:pt x="10414" y="18514"/>
                </a:cubicBezTo>
                <a:lnTo>
                  <a:pt x="10414" y="11571"/>
                </a:lnTo>
                <a:cubicBezTo>
                  <a:pt x="10414" y="11359"/>
                  <a:pt x="10242" y="11186"/>
                  <a:pt x="10029" y="11186"/>
                </a:cubicBezTo>
                <a:close/>
                <a:moveTo>
                  <a:pt x="18129" y="5108"/>
                </a:moveTo>
                <a:lnTo>
                  <a:pt x="18900" y="4336"/>
                </a:lnTo>
                <a:lnTo>
                  <a:pt x="18900" y="10029"/>
                </a:lnTo>
                <a:cubicBezTo>
                  <a:pt x="18900" y="10241"/>
                  <a:pt x="18728" y="10414"/>
                  <a:pt x="18514" y="10414"/>
                </a:cubicBezTo>
                <a:lnTo>
                  <a:pt x="11571" y="10414"/>
                </a:lnTo>
                <a:cubicBezTo>
                  <a:pt x="11358" y="10414"/>
                  <a:pt x="11186" y="10241"/>
                  <a:pt x="11186" y="10029"/>
                </a:cubicBezTo>
                <a:lnTo>
                  <a:pt x="11186" y="3086"/>
                </a:lnTo>
                <a:cubicBezTo>
                  <a:pt x="11186" y="2873"/>
                  <a:pt x="11358" y="2700"/>
                  <a:pt x="11571" y="2700"/>
                </a:cubicBezTo>
                <a:lnTo>
                  <a:pt x="17264" y="2700"/>
                </a:lnTo>
                <a:lnTo>
                  <a:pt x="16492" y="3471"/>
                </a:lnTo>
                <a:lnTo>
                  <a:pt x="11957" y="3471"/>
                </a:lnTo>
                <a:lnTo>
                  <a:pt x="11957" y="9643"/>
                </a:lnTo>
                <a:lnTo>
                  <a:pt x="18129" y="9643"/>
                </a:lnTo>
                <a:lnTo>
                  <a:pt x="18129" y="510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3" name="자유형 17">
            <a:extLst>
              <a:ext uri="{FF2B5EF4-FFF2-40B4-BE49-F238E27FC236}">
                <a16:creationId xmlns:a16="http://schemas.microsoft.com/office/drawing/2014/main" id="{27F786E5-AFB3-48BE-9F8C-A64899F0579A}"/>
              </a:ext>
            </a:extLst>
          </p:cNvPr>
          <p:cNvSpPr/>
          <p:nvPr/>
        </p:nvSpPr>
        <p:spPr>
          <a:xfrm>
            <a:off x="5566599" y="3148830"/>
            <a:ext cx="1058803" cy="689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85" extrusionOk="0">
                <a:moveTo>
                  <a:pt x="20829" y="15885"/>
                </a:moveTo>
                <a:cubicBezTo>
                  <a:pt x="20829" y="15567"/>
                  <a:pt x="20656" y="15307"/>
                  <a:pt x="20443" y="15307"/>
                </a:cubicBezTo>
                <a:lnTo>
                  <a:pt x="4243" y="15307"/>
                </a:lnTo>
                <a:cubicBezTo>
                  <a:pt x="4030" y="15307"/>
                  <a:pt x="3857" y="15567"/>
                  <a:pt x="3857" y="15885"/>
                </a:cubicBezTo>
                <a:lnTo>
                  <a:pt x="3857" y="19352"/>
                </a:lnTo>
                <a:cubicBezTo>
                  <a:pt x="3857" y="19670"/>
                  <a:pt x="4030" y="19929"/>
                  <a:pt x="4243" y="19929"/>
                </a:cubicBezTo>
                <a:lnTo>
                  <a:pt x="20443" y="19929"/>
                </a:lnTo>
                <a:cubicBezTo>
                  <a:pt x="20656" y="19929"/>
                  <a:pt x="20829" y="19670"/>
                  <a:pt x="20829" y="19352"/>
                </a:cubicBezTo>
                <a:lnTo>
                  <a:pt x="20829" y="15885"/>
                </a:lnTo>
                <a:close/>
                <a:moveTo>
                  <a:pt x="21600" y="15885"/>
                </a:moveTo>
                <a:lnTo>
                  <a:pt x="21600" y="19352"/>
                </a:lnTo>
                <a:cubicBezTo>
                  <a:pt x="21600" y="20307"/>
                  <a:pt x="21081" y="21085"/>
                  <a:pt x="20443" y="21085"/>
                </a:cubicBezTo>
                <a:lnTo>
                  <a:pt x="4243" y="21085"/>
                </a:lnTo>
                <a:cubicBezTo>
                  <a:pt x="3605" y="21085"/>
                  <a:pt x="3086" y="20307"/>
                  <a:pt x="3086" y="19352"/>
                </a:cubicBezTo>
                <a:lnTo>
                  <a:pt x="3086" y="15885"/>
                </a:lnTo>
                <a:cubicBezTo>
                  <a:pt x="3086" y="14930"/>
                  <a:pt x="3605" y="14152"/>
                  <a:pt x="4243" y="14152"/>
                </a:cubicBezTo>
                <a:lnTo>
                  <a:pt x="20443" y="14152"/>
                </a:lnTo>
                <a:cubicBezTo>
                  <a:pt x="21081" y="14152"/>
                  <a:pt x="21600" y="14930"/>
                  <a:pt x="21600" y="15885"/>
                </a:cubicBezTo>
                <a:close/>
                <a:moveTo>
                  <a:pt x="5014" y="18196"/>
                </a:moveTo>
                <a:lnTo>
                  <a:pt x="6171" y="18196"/>
                </a:lnTo>
                <a:lnTo>
                  <a:pt x="6171" y="17041"/>
                </a:lnTo>
                <a:lnTo>
                  <a:pt x="5014" y="17041"/>
                </a:lnTo>
                <a:lnTo>
                  <a:pt x="5014" y="18196"/>
                </a:lnTo>
                <a:close/>
                <a:moveTo>
                  <a:pt x="7329" y="18196"/>
                </a:moveTo>
                <a:lnTo>
                  <a:pt x="9643" y="18196"/>
                </a:lnTo>
                <a:lnTo>
                  <a:pt x="9643" y="17041"/>
                </a:lnTo>
                <a:lnTo>
                  <a:pt x="7329" y="17041"/>
                </a:lnTo>
                <a:lnTo>
                  <a:pt x="7329" y="18196"/>
                </a:lnTo>
                <a:close/>
                <a:moveTo>
                  <a:pt x="10800" y="18196"/>
                </a:moveTo>
                <a:lnTo>
                  <a:pt x="19671" y="18196"/>
                </a:lnTo>
                <a:lnTo>
                  <a:pt x="19671" y="17041"/>
                </a:lnTo>
                <a:lnTo>
                  <a:pt x="10800" y="17041"/>
                </a:lnTo>
                <a:lnTo>
                  <a:pt x="10800" y="18196"/>
                </a:lnTo>
                <a:close/>
                <a:moveTo>
                  <a:pt x="2812" y="6885"/>
                </a:moveTo>
                <a:cubicBezTo>
                  <a:pt x="2815" y="6912"/>
                  <a:pt x="2816" y="6939"/>
                  <a:pt x="2816" y="6967"/>
                </a:cubicBezTo>
                <a:cubicBezTo>
                  <a:pt x="2816" y="7244"/>
                  <a:pt x="2685" y="7479"/>
                  <a:pt x="2508" y="7533"/>
                </a:cubicBezTo>
                <a:cubicBezTo>
                  <a:pt x="1851" y="7792"/>
                  <a:pt x="771" y="8573"/>
                  <a:pt x="771" y="10911"/>
                </a:cubicBezTo>
                <a:cubicBezTo>
                  <a:pt x="771" y="10989"/>
                  <a:pt x="773" y="11066"/>
                  <a:pt x="775" y="11141"/>
                </a:cubicBezTo>
                <a:cubicBezTo>
                  <a:pt x="810" y="12218"/>
                  <a:pt x="1070" y="14066"/>
                  <a:pt x="2421" y="14339"/>
                </a:cubicBezTo>
                <a:lnTo>
                  <a:pt x="2318" y="15484"/>
                </a:lnTo>
                <a:cubicBezTo>
                  <a:pt x="287" y="15073"/>
                  <a:pt x="34" y="12098"/>
                  <a:pt x="5" y="11196"/>
                </a:cubicBezTo>
                <a:cubicBezTo>
                  <a:pt x="2" y="11102"/>
                  <a:pt x="0" y="11007"/>
                  <a:pt x="0" y="10911"/>
                </a:cubicBezTo>
                <a:cubicBezTo>
                  <a:pt x="0" y="8818"/>
                  <a:pt x="749" y="7219"/>
                  <a:pt x="2020" y="6549"/>
                </a:cubicBezTo>
                <a:cubicBezTo>
                  <a:pt x="2018" y="6454"/>
                  <a:pt x="2017" y="6359"/>
                  <a:pt x="2017" y="6263"/>
                </a:cubicBezTo>
                <a:cubicBezTo>
                  <a:pt x="2017" y="3889"/>
                  <a:pt x="3078" y="1424"/>
                  <a:pt x="4487" y="531"/>
                </a:cubicBezTo>
                <a:cubicBezTo>
                  <a:pt x="6134" y="-515"/>
                  <a:pt x="7881" y="4"/>
                  <a:pt x="9156" y="1921"/>
                </a:cubicBezTo>
                <a:cubicBezTo>
                  <a:pt x="9521" y="2470"/>
                  <a:pt x="9825" y="3125"/>
                  <a:pt x="10064" y="3877"/>
                </a:cubicBezTo>
                <a:cubicBezTo>
                  <a:pt x="10535" y="3366"/>
                  <a:pt x="11131" y="3196"/>
                  <a:pt x="11698" y="3444"/>
                </a:cubicBezTo>
                <a:cubicBezTo>
                  <a:pt x="12513" y="3801"/>
                  <a:pt x="13065" y="4896"/>
                  <a:pt x="13208" y="6411"/>
                </a:cubicBezTo>
                <a:cubicBezTo>
                  <a:pt x="14052" y="6691"/>
                  <a:pt x="15649" y="7634"/>
                  <a:pt x="15649" y="12077"/>
                </a:cubicBezTo>
                <a:lnTo>
                  <a:pt x="14877" y="12077"/>
                </a:lnTo>
                <a:cubicBezTo>
                  <a:pt x="14877" y="8488"/>
                  <a:pt x="13818" y="7731"/>
                  <a:pt x="12782" y="7464"/>
                </a:cubicBezTo>
                <a:cubicBezTo>
                  <a:pt x="12579" y="7412"/>
                  <a:pt x="12440" y="7133"/>
                  <a:pt x="12464" y="6830"/>
                </a:cubicBezTo>
                <a:cubicBezTo>
                  <a:pt x="12400" y="5644"/>
                  <a:pt x="12034" y="4795"/>
                  <a:pt x="11482" y="4553"/>
                </a:cubicBezTo>
                <a:cubicBezTo>
                  <a:pt x="11026" y="4354"/>
                  <a:pt x="10537" y="4620"/>
                  <a:pt x="10236" y="5232"/>
                </a:cubicBezTo>
                <a:cubicBezTo>
                  <a:pt x="10151" y="5403"/>
                  <a:pt x="10008" y="5491"/>
                  <a:pt x="9868" y="5460"/>
                </a:cubicBezTo>
                <a:cubicBezTo>
                  <a:pt x="9727" y="5428"/>
                  <a:pt x="9609" y="5282"/>
                  <a:pt x="9562" y="5081"/>
                </a:cubicBezTo>
                <a:cubicBezTo>
                  <a:pt x="9340" y="4142"/>
                  <a:pt x="9020" y="3354"/>
                  <a:pt x="8610" y="2737"/>
                </a:cubicBezTo>
                <a:cubicBezTo>
                  <a:pt x="8108" y="1983"/>
                  <a:pt x="6731" y="361"/>
                  <a:pt x="4787" y="1595"/>
                </a:cubicBezTo>
                <a:cubicBezTo>
                  <a:pt x="3666" y="2306"/>
                  <a:pt x="2788" y="4357"/>
                  <a:pt x="2788" y="6263"/>
                </a:cubicBezTo>
                <a:cubicBezTo>
                  <a:pt x="2788" y="6472"/>
                  <a:pt x="2796" y="6681"/>
                  <a:pt x="2812" y="688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5" name="자유형 73">
            <a:extLst>
              <a:ext uri="{FF2B5EF4-FFF2-40B4-BE49-F238E27FC236}">
                <a16:creationId xmlns:a16="http://schemas.microsoft.com/office/drawing/2014/main" id="{87B02105-8543-4212-89C8-A5C3018C950C}"/>
              </a:ext>
            </a:extLst>
          </p:cNvPr>
          <p:cNvSpPr/>
          <p:nvPr/>
        </p:nvSpPr>
        <p:spPr>
          <a:xfrm>
            <a:off x="2544239" y="3142719"/>
            <a:ext cx="956788" cy="890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96" y="2018"/>
                </a:moveTo>
                <a:lnTo>
                  <a:pt x="11576" y="2018"/>
                </a:lnTo>
                <a:lnTo>
                  <a:pt x="11576" y="1211"/>
                </a:lnTo>
                <a:lnTo>
                  <a:pt x="12696" y="1211"/>
                </a:lnTo>
                <a:lnTo>
                  <a:pt x="12696" y="0"/>
                </a:lnTo>
                <a:lnTo>
                  <a:pt x="13443" y="0"/>
                </a:lnTo>
                <a:lnTo>
                  <a:pt x="13443" y="1211"/>
                </a:lnTo>
                <a:lnTo>
                  <a:pt x="14563" y="1211"/>
                </a:lnTo>
                <a:lnTo>
                  <a:pt x="14563" y="2018"/>
                </a:lnTo>
                <a:lnTo>
                  <a:pt x="13443" y="2018"/>
                </a:lnTo>
                <a:lnTo>
                  <a:pt x="13443" y="3229"/>
                </a:lnTo>
                <a:lnTo>
                  <a:pt x="12696" y="3229"/>
                </a:lnTo>
                <a:lnTo>
                  <a:pt x="12696" y="2018"/>
                </a:lnTo>
                <a:close/>
                <a:moveTo>
                  <a:pt x="17177" y="6458"/>
                </a:moveTo>
                <a:lnTo>
                  <a:pt x="16057" y="6458"/>
                </a:lnTo>
                <a:lnTo>
                  <a:pt x="16057" y="5651"/>
                </a:lnTo>
                <a:lnTo>
                  <a:pt x="17177" y="5651"/>
                </a:lnTo>
                <a:lnTo>
                  <a:pt x="17177" y="4440"/>
                </a:lnTo>
                <a:lnTo>
                  <a:pt x="17924" y="4440"/>
                </a:lnTo>
                <a:lnTo>
                  <a:pt x="17924" y="5651"/>
                </a:lnTo>
                <a:lnTo>
                  <a:pt x="19044" y="5651"/>
                </a:lnTo>
                <a:lnTo>
                  <a:pt x="19044" y="6458"/>
                </a:lnTo>
                <a:lnTo>
                  <a:pt x="17924" y="6458"/>
                </a:lnTo>
                <a:lnTo>
                  <a:pt x="17924" y="7669"/>
                </a:lnTo>
                <a:lnTo>
                  <a:pt x="17177" y="7669"/>
                </a:lnTo>
                <a:lnTo>
                  <a:pt x="17177" y="6458"/>
                </a:lnTo>
                <a:close/>
                <a:moveTo>
                  <a:pt x="15232" y="19213"/>
                </a:moveTo>
                <a:cubicBezTo>
                  <a:pt x="14519" y="17267"/>
                  <a:pt x="12873" y="15488"/>
                  <a:pt x="11072" y="14717"/>
                </a:cubicBezTo>
                <a:cubicBezTo>
                  <a:pt x="12873" y="13946"/>
                  <a:pt x="14519" y="12167"/>
                  <a:pt x="15232" y="10220"/>
                </a:cubicBezTo>
                <a:cubicBezTo>
                  <a:pt x="15945" y="12167"/>
                  <a:pt x="17591" y="13946"/>
                  <a:pt x="19392" y="14717"/>
                </a:cubicBezTo>
                <a:cubicBezTo>
                  <a:pt x="17591" y="15488"/>
                  <a:pt x="15945" y="17267"/>
                  <a:pt x="15232" y="19213"/>
                </a:cubicBezTo>
                <a:close/>
                <a:moveTo>
                  <a:pt x="21227" y="14313"/>
                </a:moveTo>
                <a:cubicBezTo>
                  <a:pt x="18600" y="14313"/>
                  <a:pt x="15606" y="11077"/>
                  <a:pt x="15606" y="8238"/>
                </a:cubicBezTo>
                <a:cubicBezTo>
                  <a:pt x="15606" y="8015"/>
                  <a:pt x="15439" y="7834"/>
                  <a:pt x="15232" y="7834"/>
                </a:cubicBezTo>
                <a:cubicBezTo>
                  <a:pt x="15026" y="7834"/>
                  <a:pt x="14859" y="8015"/>
                  <a:pt x="14859" y="8238"/>
                </a:cubicBezTo>
                <a:cubicBezTo>
                  <a:pt x="14859" y="11077"/>
                  <a:pt x="11864" y="14313"/>
                  <a:pt x="9237" y="14313"/>
                </a:cubicBezTo>
                <a:cubicBezTo>
                  <a:pt x="9031" y="14313"/>
                  <a:pt x="8864" y="14494"/>
                  <a:pt x="8864" y="14717"/>
                </a:cubicBezTo>
                <a:cubicBezTo>
                  <a:pt x="8864" y="14940"/>
                  <a:pt x="9031" y="15120"/>
                  <a:pt x="9237" y="15120"/>
                </a:cubicBezTo>
                <a:cubicBezTo>
                  <a:pt x="11864" y="15120"/>
                  <a:pt x="14859" y="18357"/>
                  <a:pt x="14859" y="21196"/>
                </a:cubicBezTo>
                <a:cubicBezTo>
                  <a:pt x="14859" y="21419"/>
                  <a:pt x="15026" y="21600"/>
                  <a:pt x="15232" y="21600"/>
                </a:cubicBezTo>
                <a:cubicBezTo>
                  <a:pt x="15439" y="21600"/>
                  <a:pt x="15606" y="21419"/>
                  <a:pt x="15606" y="21196"/>
                </a:cubicBezTo>
                <a:cubicBezTo>
                  <a:pt x="15606" y="18357"/>
                  <a:pt x="18600" y="15120"/>
                  <a:pt x="21227" y="15120"/>
                </a:cubicBezTo>
                <a:cubicBezTo>
                  <a:pt x="21433" y="15120"/>
                  <a:pt x="21600" y="14940"/>
                  <a:pt x="21600" y="14717"/>
                </a:cubicBezTo>
                <a:cubicBezTo>
                  <a:pt x="21600" y="14494"/>
                  <a:pt x="21433" y="14313"/>
                  <a:pt x="21227" y="14313"/>
                </a:cubicBezTo>
                <a:close/>
                <a:moveTo>
                  <a:pt x="747" y="6361"/>
                </a:moveTo>
                <a:cubicBezTo>
                  <a:pt x="1834" y="7216"/>
                  <a:pt x="3947" y="7669"/>
                  <a:pt x="5975" y="7669"/>
                </a:cubicBezTo>
                <a:cubicBezTo>
                  <a:pt x="8002" y="7669"/>
                  <a:pt x="10115" y="7216"/>
                  <a:pt x="11202" y="6361"/>
                </a:cubicBezTo>
                <a:lnTo>
                  <a:pt x="11202" y="10227"/>
                </a:lnTo>
                <a:cubicBezTo>
                  <a:pt x="10664" y="11000"/>
                  <a:pt x="8686" y="11762"/>
                  <a:pt x="6049" y="11762"/>
                </a:cubicBezTo>
                <a:cubicBezTo>
                  <a:pt x="3015" y="11762"/>
                  <a:pt x="747" y="10737"/>
                  <a:pt x="747" y="9821"/>
                </a:cubicBezTo>
                <a:lnTo>
                  <a:pt x="747" y="6361"/>
                </a:lnTo>
                <a:close/>
                <a:moveTo>
                  <a:pt x="5975" y="3229"/>
                </a:moveTo>
                <a:cubicBezTo>
                  <a:pt x="9214" y="3229"/>
                  <a:pt x="11202" y="4287"/>
                  <a:pt x="11202" y="5045"/>
                </a:cubicBezTo>
                <a:cubicBezTo>
                  <a:pt x="11202" y="5804"/>
                  <a:pt x="9214" y="6861"/>
                  <a:pt x="5975" y="6861"/>
                </a:cubicBezTo>
                <a:cubicBezTo>
                  <a:pt x="2736" y="6861"/>
                  <a:pt x="747" y="5804"/>
                  <a:pt x="747" y="5045"/>
                </a:cubicBezTo>
                <a:cubicBezTo>
                  <a:pt x="747" y="4287"/>
                  <a:pt x="2736" y="3229"/>
                  <a:pt x="5975" y="3229"/>
                </a:cubicBezTo>
                <a:close/>
                <a:moveTo>
                  <a:pt x="11202" y="18377"/>
                </a:moveTo>
                <a:cubicBezTo>
                  <a:pt x="11202" y="19307"/>
                  <a:pt x="8966" y="20348"/>
                  <a:pt x="5973" y="20348"/>
                </a:cubicBezTo>
                <a:cubicBezTo>
                  <a:pt x="2982" y="20348"/>
                  <a:pt x="747" y="19307"/>
                  <a:pt x="747" y="18377"/>
                </a:cubicBezTo>
                <a:lnTo>
                  <a:pt x="747" y="15798"/>
                </a:lnTo>
                <a:cubicBezTo>
                  <a:pt x="1848" y="16700"/>
                  <a:pt x="4003" y="17178"/>
                  <a:pt x="6071" y="17178"/>
                </a:cubicBezTo>
                <a:cubicBezTo>
                  <a:pt x="7509" y="17178"/>
                  <a:pt x="8899" y="16958"/>
                  <a:pt x="9985" y="16560"/>
                </a:cubicBezTo>
                <a:lnTo>
                  <a:pt x="9745" y="15795"/>
                </a:lnTo>
                <a:cubicBezTo>
                  <a:pt x="8735" y="16166"/>
                  <a:pt x="7429" y="16371"/>
                  <a:pt x="6071" y="16371"/>
                </a:cubicBezTo>
                <a:cubicBezTo>
                  <a:pt x="3024" y="16371"/>
                  <a:pt x="747" y="15346"/>
                  <a:pt x="747" y="14429"/>
                </a:cubicBezTo>
                <a:lnTo>
                  <a:pt x="747" y="11192"/>
                </a:lnTo>
                <a:cubicBezTo>
                  <a:pt x="1845" y="12093"/>
                  <a:pt x="3990" y="12570"/>
                  <a:pt x="6049" y="12570"/>
                </a:cubicBezTo>
                <a:cubicBezTo>
                  <a:pt x="8255" y="12570"/>
                  <a:pt x="10147" y="12078"/>
                  <a:pt x="11202" y="11301"/>
                </a:cubicBezTo>
                <a:lnTo>
                  <a:pt x="11202" y="12512"/>
                </a:lnTo>
                <a:lnTo>
                  <a:pt x="11949" y="12512"/>
                </a:lnTo>
                <a:lnTo>
                  <a:pt x="11949" y="5045"/>
                </a:lnTo>
                <a:cubicBezTo>
                  <a:pt x="11949" y="3341"/>
                  <a:pt x="8871" y="2422"/>
                  <a:pt x="5975" y="2422"/>
                </a:cubicBezTo>
                <a:cubicBezTo>
                  <a:pt x="3196" y="2422"/>
                  <a:pt x="258" y="3270"/>
                  <a:pt x="23" y="4843"/>
                </a:cubicBezTo>
                <a:lnTo>
                  <a:pt x="0" y="4843"/>
                </a:lnTo>
                <a:lnTo>
                  <a:pt x="0" y="18377"/>
                </a:lnTo>
                <a:cubicBezTo>
                  <a:pt x="0" y="20181"/>
                  <a:pt x="3077" y="21155"/>
                  <a:pt x="5973" y="21155"/>
                </a:cubicBezTo>
                <a:cubicBezTo>
                  <a:pt x="8870" y="21155"/>
                  <a:pt x="11949" y="20181"/>
                  <a:pt x="11949" y="18377"/>
                </a:cubicBezTo>
                <a:lnTo>
                  <a:pt x="11949" y="16952"/>
                </a:lnTo>
                <a:lnTo>
                  <a:pt x="11202" y="16952"/>
                </a:lnTo>
                <a:lnTo>
                  <a:pt x="11202" y="1837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8EA69FA-9836-433A-80D4-BF4A0ED32A0C}"/>
              </a:ext>
            </a:extLst>
          </p:cNvPr>
          <p:cNvSpPr/>
          <p:nvPr/>
        </p:nvSpPr>
        <p:spPr>
          <a:xfrm>
            <a:off x="5424637" y="2926046"/>
            <a:ext cx="1408614" cy="1162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  <a:endParaRPr lang="en-US" altLang="ko-KR" dirty="0">
              <a:solidFill>
                <a:schemeClr val="bg1"/>
              </a:solidFill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</a:rPr>
              <a:t>(MySQL)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D06F5BD-D85A-4D12-8B8C-865A95123D77}"/>
              </a:ext>
            </a:extLst>
          </p:cNvPr>
          <p:cNvSpPr/>
          <p:nvPr/>
        </p:nvSpPr>
        <p:spPr>
          <a:xfrm>
            <a:off x="8429095" y="2926046"/>
            <a:ext cx="1408614" cy="1162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</p:spTree>
    <p:extLst>
      <p:ext uri="{BB962C8B-B14F-4D97-AF65-F5344CB8AC3E}">
        <p14:creationId xmlns:p14="http://schemas.microsoft.com/office/powerpoint/2010/main" val="12691069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traight Arrow Connector 6">
            <a:extLst>
              <a:ext uri="{FF2B5EF4-FFF2-40B4-BE49-F238E27FC236}">
                <a16:creationId xmlns:a16="http://schemas.microsoft.com/office/drawing/2014/main" id="{7BB0090D-55DB-4E01-9F77-82FA791A8601}"/>
              </a:ext>
            </a:extLst>
          </p:cNvPr>
          <p:cNvSpPr/>
          <p:nvPr/>
        </p:nvSpPr>
        <p:spPr>
          <a:xfrm>
            <a:off x="1403288" y="4473838"/>
            <a:ext cx="3551312" cy="0"/>
          </a:xfrm>
          <a:prstGeom prst="line">
            <a:avLst/>
          </a:prstGeom>
          <a:ln w="25400">
            <a:solidFill>
              <a:srgbClr val="BCB5F7"/>
            </a:solidFill>
            <a:miter/>
            <a:headEnd type="triangle"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76" name="Straight Arrow Connector 6">
            <a:extLst>
              <a:ext uri="{FF2B5EF4-FFF2-40B4-BE49-F238E27FC236}">
                <a16:creationId xmlns:a16="http://schemas.microsoft.com/office/drawing/2014/main" id="{6378373C-DCA2-4B7C-BE56-B9D7DBC46E30}"/>
              </a:ext>
            </a:extLst>
          </p:cNvPr>
          <p:cNvSpPr/>
          <p:nvPr/>
        </p:nvSpPr>
        <p:spPr>
          <a:xfrm>
            <a:off x="2901846" y="2615593"/>
            <a:ext cx="2052753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카쉐어링</a:t>
            </a:r>
            <a:r>
              <a:rPr lang="ko-KR" altLang="en-US" dirty="0"/>
              <a:t> 차세대 플랫폼 아키텍처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AWS</a:t>
            </a:r>
            <a:r>
              <a:rPr lang="ko-KR" altLang="en-US" dirty="0"/>
              <a:t>에 구축한 인프라 구성은 아래와 같습니다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0FC032-3246-4589-AD81-A9211A747472}"/>
              </a:ext>
            </a:extLst>
          </p:cNvPr>
          <p:cNvSpPr txBox="1"/>
          <p:nvPr/>
        </p:nvSpPr>
        <p:spPr>
          <a:xfrm>
            <a:off x="304800" y="3039413"/>
            <a:ext cx="150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0" dirty="0">
                <a:latin typeface="Amazon Ember" panose="020B0603020204020204" charset="0"/>
                <a:ea typeface="Amazon Ember" panose="020B0603020204020204" charset="0"/>
                <a:cs typeface="Amazon Ember" panose="020B0603020204020204" charset="0"/>
              </a:rPr>
              <a:t>PC / Mobile</a:t>
            </a:r>
          </a:p>
        </p:txBody>
      </p:sp>
      <p:sp>
        <p:nvSpPr>
          <p:cNvPr id="40" name="자유형 77">
            <a:extLst>
              <a:ext uri="{FF2B5EF4-FFF2-40B4-BE49-F238E27FC236}">
                <a16:creationId xmlns:a16="http://schemas.microsoft.com/office/drawing/2014/main" id="{FA3E1013-8F74-4EFE-9F5E-B70858E7E131}"/>
              </a:ext>
            </a:extLst>
          </p:cNvPr>
          <p:cNvSpPr/>
          <p:nvPr/>
        </p:nvSpPr>
        <p:spPr>
          <a:xfrm>
            <a:off x="805139" y="2468162"/>
            <a:ext cx="447943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5457" y="19671"/>
                </a:moveTo>
                <a:lnTo>
                  <a:pt x="18133" y="19671"/>
                </a:lnTo>
                <a:lnTo>
                  <a:pt x="18133" y="18900"/>
                </a:lnTo>
                <a:lnTo>
                  <a:pt x="15457" y="18900"/>
                </a:lnTo>
                <a:lnTo>
                  <a:pt x="15457" y="19671"/>
                </a:lnTo>
                <a:close/>
                <a:moveTo>
                  <a:pt x="2077" y="1514"/>
                </a:moveTo>
                <a:cubicBezTo>
                  <a:pt x="2077" y="1105"/>
                  <a:pt x="2441" y="771"/>
                  <a:pt x="2888" y="771"/>
                </a:cubicBezTo>
                <a:lnTo>
                  <a:pt x="18851" y="771"/>
                </a:lnTo>
                <a:cubicBezTo>
                  <a:pt x="19298" y="771"/>
                  <a:pt x="19662" y="1105"/>
                  <a:pt x="19662" y="1514"/>
                </a:cubicBezTo>
                <a:lnTo>
                  <a:pt x="19662" y="3086"/>
                </a:lnTo>
                <a:lnTo>
                  <a:pt x="20426" y="3086"/>
                </a:lnTo>
                <a:lnTo>
                  <a:pt x="20426" y="1514"/>
                </a:lnTo>
                <a:cubicBezTo>
                  <a:pt x="20426" y="679"/>
                  <a:pt x="19719" y="0"/>
                  <a:pt x="18851" y="0"/>
                </a:cubicBezTo>
                <a:lnTo>
                  <a:pt x="2888" y="0"/>
                </a:lnTo>
                <a:cubicBezTo>
                  <a:pt x="2019" y="0"/>
                  <a:pt x="1312" y="679"/>
                  <a:pt x="1312" y="1514"/>
                </a:cubicBezTo>
                <a:lnTo>
                  <a:pt x="1312" y="13886"/>
                </a:lnTo>
                <a:lnTo>
                  <a:pt x="382" y="13886"/>
                </a:lnTo>
                <a:cubicBezTo>
                  <a:pt x="234" y="13886"/>
                  <a:pt x="99" y="13972"/>
                  <a:pt x="36" y="14108"/>
                </a:cubicBezTo>
                <a:cubicBezTo>
                  <a:pt x="-27" y="14243"/>
                  <a:pt x="-6" y="14403"/>
                  <a:pt x="88" y="14518"/>
                </a:cubicBezTo>
                <a:lnTo>
                  <a:pt x="2000" y="16833"/>
                </a:lnTo>
                <a:cubicBezTo>
                  <a:pt x="2072" y="16921"/>
                  <a:pt x="2180" y="16971"/>
                  <a:pt x="2293" y="16971"/>
                </a:cubicBezTo>
                <a:lnTo>
                  <a:pt x="10869" y="16971"/>
                </a:lnTo>
                <a:lnTo>
                  <a:pt x="10869" y="16200"/>
                </a:lnTo>
                <a:lnTo>
                  <a:pt x="2473" y="16200"/>
                </a:lnTo>
                <a:lnTo>
                  <a:pt x="1198" y="14657"/>
                </a:lnTo>
                <a:lnTo>
                  <a:pt x="10869" y="14657"/>
                </a:lnTo>
                <a:lnTo>
                  <a:pt x="10869" y="13886"/>
                </a:lnTo>
                <a:lnTo>
                  <a:pt x="2077" y="13886"/>
                </a:lnTo>
                <a:lnTo>
                  <a:pt x="2077" y="1514"/>
                </a:lnTo>
                <a:close/>
                <a:moveTo>
                  <a:pt x="12398" y="20829"/>
                </a:moveTo>
                <a:lnTo>
                  <a:pt x="20809" y="20829"/>
                </a:lnTo>
                <a:lnTo>
                  <a:pt x="20809" y="17743"/>
                </a:lnTo>
                <a:lnTo>
                  <a:pt x="12398" y="17743"/>
                </a:lnTo>
                <a:lnTo>
                  <a:pt x="12398" y="20829"/>
                </a:lnTo>
                <a:close/>
                <a:moveTo>
                  <a:pt x="12398" y="4629"/>
                </a:moveTo>
                <a:lnTo>
                  <a:pt x="12398" y="16971"/>
                </a:lnTo>
                <a:lnTo>
                  <a:pt x="20809" y="16971"/>
                </a:lnTo>
                <a:lnTo>
                  <a:pt x="20808" y="4629"/>
                </a:lnTo>
                <a:lnTo>
                  <a:pt x="12398" y="4629"/>
                </a:lnTo>
                <a:close/>
                <a:moveTo>
                  <a:pt x="21573" y="4629"/>
                </a:moveTo>
                <a:lnTo>
                  <a:pt x="21573" y="20829"/>
                </a:lnTo>
                <a:cubicBezTo>
                  <a:pt x="21573" y="21254"/>
                  <a:pt x="21230" y="21600"/>
                  <a:pt x="20808" y="21600"/>
                </a:cubicBezTo>
                <a:lnTo>
                  <a:pt x="12398" y="21600"/>
                </a:lnTo>
                <a:cubicBezTo>
                  <a:pt x="11977" y="21600"/>
                  <a:pt x="11634" y="21254"/>
                  <a:pt x="11634" y="20829"/>
                </a:cubicBezTo>
                <a:lnTo>
                  <a:pt x="11634" y="4629"/>
                </a:lnTo>
                <a:cubicBezTo>
                  <a:pt x="11634" y="4203"/>
                  <a:pt x="11977" y="3857"/>
                  <a:pt x="12398" y="3857"/>
                </a:cubicBezTo>
                <a:lnTo>
                  <a:pt x="20808" y="3857"/>
                </a:lnTo>
                <a:cubicBezTo>
                  <a:pt x="21230" y="3857"/>
                  <a:pt x="21573" y="4203"/>
                  <a:pt x="21573" y="4629"/>
                </a:cubicBezTo>
                <a:close/>
                <a:moveTo>
                  <a:pt x="15248" y="8362"/>
                </a:moveTo>
                <a:cubicBezTo>
                  <a:pt x="15739" y="8782"/>
                  <a:pt x="15746" y="9457"/>
                  <a:pt x="15748" y="9457"/>
                </a:cubicBezTo>
                <a:cubicBezTo>
                  <a:pt x="15748" y="9457"/>
                  <a:pt x="15749" y="9457"/>
                  <a:pt x="15749" y="9457"/>
                </a:cubicBezTo>
                <a:cubicBezTo>
                  <a:pt x="15732" y="9572"/>
                  <a:pt x="15768" y="9689"/>
                  <a:pt x="15847" y="9774"/>
                </a:cubicBezTo>
                <a:cubicBezTo>
                  <a:pt x="15926" y="9860"/>
                  <a:pt x="16039" y="9907"/>
                  <a:pt x="16155" y="9896"/>
                </a:cubicBezTo>
                <a:cubicBezTo>
                  <a:pt x="16168" y="9896"/>
                  <a:pt x="17351" y="9815"/>
                  <a:pt x="17964" y="10390"/>
                </a:cubicBezTo>
                <a:cubicBezTo>
                  <a:pt x="18206" y="10617"/>
                  <a:pt x="18324" y="10919"/>
                  <a:pt x="18324" y="11313"/>
                </a:cubicBezTo>
                <a:cubicBezTo>
                  <a:pt x="18324" y="12027"/>
                  <a:pt x="17530" y="12729"/>
                  <a:pt x="16722" y="12729"/>
                </a:cubicBezTo>
                <a:lnTo>
                  <a:pt x="13163" y="12729"/>
                </a:lnTo>
                <a:lnTo>
                  <a:pt x="13163" y="13500"/>
                </a:lnTo>
                <a:lnTo>
                  <a:pt x="16722" y="13500"/>
                </a:lnTo>
                <a:cubicBezTo>
                  <a:pt x="17961" y="13500"/>
                  <a:pt x="19088" y="12457"/>
                  <a:pt x="19088" y="11313"/>
                </a:cubicBezTo>
                <a:cubicBezTo>
                  <a:pt x="19088" y="10700"/>
                  <a:pt x="18884" y="10199"/>
                  <a:pt x="18481" y="9822"/>
                </a:cubicBezTo>
                <a:cubicBezTo>
                  <a:pt x="17879" y="9260"/>
                  <a:pt x="16982" y="9142"/>
                  <a:pt x="16477" y="9123"/>
                </a:cubicBezTo>
                <a:cubicBezTo>
                  <a:pt x="16415" y="8760"/>
                  <a:pt x="16245" y="8251"/>
                  <a:pt x="15826" y="7849"/>
                </a:cubicBezTo>
                <a:cubicBezTo>
                  <a:pt x="15212" y="7262"/>
                  <a:pt x="14289" y="7088"/>
                  <a:pt x="13076" y="7332"/>
                </a:cubicBezTo>
                <a:lnTo>
                  <a:pt x="13226" y="8089"/>
                </a:lnTo>
                <a:cubicBezTo>
                  <a:pt x="14141" y="7905"/>
                  <a:pt x="14821" y="7996"/>
                  <a:pt x="15248" y="8362"/>
                </a:cubicBezTo>
                <a:close/>
                <a:moveTo>
                  <a:pt x="6663" y="6851"/>
                </a:moveTo>
                <a:cubicBezTo>
                  <a:pt x="6663" y="7053"/>
                  <a:pt x="6702" y="7256"/>
                  <a:pt x="6781" y="7473"/>
                </a:cubicBezTo>
                <a:cubicBezTo>
                  <a:pt x="6829" y="7609"/>
                  <a:pt x="6800" y="7760"/>
                  <a:pt x="6703" y="7867"/>
                </a:cubicBezTo>
                <a:cubicBezTo>
                  <a:pt x="6607" y="7973"/>
                  <a:pt x="6461" y="8016"/>
                  <a:pt x="6321" y="7978"/>
                </a:cubicBezTo>
                <a:cubicBezTo>
                  <a:pt x="6136" y="7927"/>
                  <a:pt x="5982" y="7904"/>
                  <a:pt x="5835" y="7904"/>
                </a:cubicBezTo>
                <a:cubicBezTo>
                  <a:pt x="4817" y="7904"/>
                  <a:pt x="3988" y="8728"/>
                  <a:pt x="3988" y="9741"/>
                </a:cubicBezTo>
                <a:cubicBezTo>
                  <a:pt x="3988" y="10754"/>
                  <a:pt x="4817" y="11578"/>
                  <a:pt x="5835" y="11578"/>
                </a:cubicBezTo>
                <a:lnTo>
                  <a:pt x="10869" y="11571"/>
                </a:lnTo>
                <a:lnTo>
                  <a:pt x="10869" y="12343"/>
                </a:lnTo>
                <a:lnTo>
                  <a:pt x="5900" y="12343"/>
                </a:lnTo>
                <a:cubicBezTo>
                  <a:pt x="4459" y="12343"/>
                  <a:pt x="3224" y="11179"/>
                  <a:pt x="3224" y="9741"/>
                </a:cubicBezTo>
                <a:cubicBezTo>
                  <a:pt x="3224" y="8276"/>
                  <a:pt x="4438" y="7082"/>
                  <a:pt x="5916" y="7134"/>
                </a:cubicBezTo>
                <a:cubicBezTo>
                  <a:pt x="5904" y="7039"/>
                  <a:pt x="5899" y="6945"/>
                  <a:pt x="5899" y="6851"/>
                </a:cubicBezTo>
                <a:cubicBezTo>
                  <a:pt x="5899" y="5437"/>
                  <a:pt x="7125" y="4243"/>
                  <a:pt x="8576" y="4243"/>
                </a:cubicBezTo>
                <a:cubicBezTo>
                  <a:pt x="10001" y="4243"/>
                  <a:pt x="11252" y="5505"/>
                  <a:pt x="11252" y="6943"/>
                </a:cubicBezTo>
                <a:lnTo>
                  <a:pt x="10487" y="6943"/>
                </a:lnTo>
                <a:cubicBezTo>
                  <a:pt x="10487" y="5915"/>
                  <a:pt x="9594" y="5014"/>
                  <a:pt x="8576" y="5014"/>
                </a:cubicBezTo>
                <a:cubicBezTo>
                  <a:pt x="7539" y="5014"/>
                  <a:pt x="6663" y="5856"/>
                  <a:pt x="6663" y="685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500"/>
          </a:p>
        </p:txBody>
      </p:sp>
      <p:sp>
        <p:nvSpPr>
          <p:cNvPr id="41" name="직사각형">
            <a:extLst>
              <a:ext uri="{FF2B5EF4-FFF2-40B4-BE49-F238E27FC236}">
                <a16:creationId xmlns:a16="http://schemas.microsoft.com/office/drawing/2014/main" id="{65CBC3F6-B14D-47F1-931E-DDBF2656815E}"/>
              </a:ext>
            </a:extLst>
          </p:cNvPr>
          <p:cNvSpPr/>
          <p:nvPr/>
        </p:nvSpPr>
        <p:spPr>
          <a:xfrm>
            <a:off x="2245735" y="1610405"/>
            <a:ext cx="7700530" cy="4572681"/>
          </a:xfrm>
          <a:prstGeom prst="rect">
            <a:avLst/>
          </a:prstGeom>
          <a:ln w="12700">
            <a:solidFill>
              <a:srgbClr val="FAFAFA"/>
            </a:solidFill>
            <a:miter/>
          </a:ln>
        </p:spPr>
        <p:txBody>
          <a:bodyPr lIns="25400" tIns="25400" rIns="25400" bIns="25400"/>
          <a:lstStyle/>
          <a:p>
            <a:pPr defTabSz="76197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pic>
        <p:nvPicPr>
          <p:cNvPr id="42" name="Graphic 97" descr="Graphic 97">
            <a:extLst>
              <a:ext uri="{FF2B5EF4-FFF2-40B4-BE49-F238E27FC236}">
                <a16:creationId xmlns:a16="http://schemas.microsoft.com/office/drawing/2014/main" id="{5262771C-740E-4FFE-9CF3-258A801F6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16" y="1614381"/>
            <a:ext cx="275169" cy="275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Graphic 5" descr="Graphic 5">
            <a:extLst>
              <a:ext uri="{FF2B5EF4-FFF2-40B4-BE49-F238E27FC236}">
                <a16:creationId xmlns:a16="http://schemas.microsoft.com/office/drawing/2014/main" id="{6B2B1BF9-F51E-47AA-9FBF-45D43DA1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37" y="2342145"/>
            <a:ext cx="551728" cy="5517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직사각형">
            <a:extLst>
              <a:ext uri="{FF2B5EF4-FFF2-40B4-BE49-F238E27FC236}">
                <a16:creationId xmlns:a16="http://schemas.microsoft.com/office/drawing/2014/main" id="{5455DEA2-2BAF-4382-B5AA-D750B1CD21F6}"/>
              </a:ext>
            </a:extLst>
          </p:cNvPr>
          <p:cNvSpPr/>
          <p:nvPr/>
        </p:nvSpPr>
        <p:spPr>
          <a:xfrm>
            <a:off x="4635450" y="1811209"/>
            <a:ext cx="3547973" cy="1556401"/>
          </a:xfrm>
          <a:prstGeom prst="rect">
            <a:avLst/>
          </a:prstGeom>
          <a:ln w="12700">
            <a:solidFill>
              <a:srgbClr val="69AE35"/>
            </a:solidFill>
            <a:miter/>
          </a:ln>
        </p:spPr>
        <p:txBody>
          <a:bodyPr lIns="25400" tIns="25400" rIns="25400" bIns="25400"/>
          <a:lstStyle/>
          <a:p>
            <a:pPr defTabSz="76197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45" name="VPC">
            <a:extLst>
              <a:ext uri="{FF2B5EF4-FFF2-40B4-BE49-F238E27FC236}">
                <a16:creationId xmlns:a16="http://schemas.microsoft.com/office/drawing/2014/main" id="{77B7D88B-BBF4-4C49-8F60-C60761CDE56D}"/>
              </a:ext>
            </a:extLst>
          </p:cNvPr>
          <p:cNvSpPr txBox="1"/>
          <p:nvPr/>
        </p:nvSpPr>
        <p:spPr>
          <a:xfrm>
            <a:off x="4925187" y="1822485"/>
            <a:ext cx="1090087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098" tIns="38098" rIns="38098" bIns="38098">
            <a:spAutoFit/>
          </a:bodyPr>
          <a:lstStyle>
            <a:lvl1pPr algn="l" defTabSz="914400">
              <a:defRPr sz="1400" b="0">
                <a:solidFill>
                  <a:srgbClr val="69AE35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ko-KR" altLang="en-US" sz="1167" dirty="0"/>
              <a:t>통합영업 </a:t>
            </a:r>
            <a:r>
              <a:rPr sz="1167" dirty="0"/>
              <a:t>VPC</a:t>
            </a:r>
          </a:p>
        </p:txBody>
      </p:sp>
      <p:pic>
        <p:nvPicPr>
          <p:cNvPr id="46" name="Graphic 106" descr="Graphic 106">
            <a:extLst>
              <a:ext uri="{FF2B5EF4-FFF2-40B4-BE49-F238E27FC236}">
                <a16:creationId xmlns:a16="http://schemas.microsoft.com/office/drawing/2014/main" id="{451C847C-02D5-4ECD-AB73-3037A96D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89" y="1811211"/>
            <a:ext cx="275169" cy="275169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직사각형">
            <a:extLst>
              <a:ext uri="{FF2B5EF4-FFF2-40B4-BE49-F238E27FC236}">
                <a16:creationId xmlns:a16="http://schemas.microsoft.com/office/drawing/2014/main" id="{AF60790D-7752-4279-8388-F186F88EC636}"/>
              </a:ext>
            </a:extLst>
          </p:cNvPr>
          <p:cNvSpPr/>
          <p:nvPr/>
        </p:nvSpPr>
        <p:spPr>
          <a:xfrm>
            <a:off x="4635450" y="3521795"/>
            <a:ext cx="4725833" cy="1642292"/>
          </a:xfrm>
          <a:prstGeom prst="rect">
            <a:avLst/>
          </a:prstGeom>
          <a:ln w="12700">
            <a:solidFill>
              <a:srgbClr val="69AE35"/>
            </a:solidFill>
            <a:miter/>
          </a:ln>
        </p:spPr>
        <p:txBody>
          <a:bodyPr lIns="25400" tIns="25400" rIns="25400" bIns="25400"/>
          <a:lstStyle/>
          <a:p>
            <a:pPr defTabSz="76197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48" name="VPC">
            <a:extLst>
              <a:ext uri="{FF2B5EF4-FFF2-40B4-BE49-F238E27FC236}">
                <a16:creationId xmlns:a16="http://schemas.microsoft.com/office/drawing/2014/main" id="{5323BF53-DF10-4FD3-92CB-E2BD557BBABA}"/>
              </a:ext>
            </a:extLst>
          </p:cNvPr>
          <p:cNvSpPr txBox="1"/>
          <p:nvPr/>
        </p:nvSpPr>
        <p:spPr>
          <a:xfrm>
            <a:off x="4925187" y="3533070"/>
            <a:ext cx="1090087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098" tIns="38098" rIns="38098" bIns="38098">
            <a:spAutoFit/>
          </a:bodyPr>
          <a:lstStyle>
            <a:lvl1pPr algn="l" defTabSz="914400">
              <a:defRPr sz="1400" b="0">
                <a:solidFill>
                  <a:srgbClr val="69AE35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ko-KR" altLang="en-US" sz="1167" dirty="0"/>
              <a:t>차량 관제 </a:t>
            </a:r>
            <a:r>
              <a:rPr sz="1167" dirty="0"/>
              <a:t>VPC</a:t>
            </a:r>
          </a:p>
        </p:txBody>
      </p:sp>
      <p:pic>
        <p:nvPicPr>
          <p:cNvPr id="49" name="Graphic 106" descr="Graphic 106">
            <a:extLst>
              <a:ext uri="{FF2B5EF4-FFF2-40B4-BE49-F238E27FC236}">
                <a16:creationId xmlns:a16="http://schemas.microsoft.com/office/drawing/2014/main" id="{989CD123-154A-4805-9A62-A37D29BC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89" y="3521796"/>
            <a:ext cx="275169" cy="275169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Amazon S3">
            <a:extLst>
              <a:ext uri="{FF2B5EF4-FFF2-40B4-BE49-F238E27FC236}">
                <a16:creationId xmlns:a16="http://schemas.microsoft.com/office/drawing/2014/main" id="{017BF7F5-A939-4343-BF8C-E247CEE5018F}"/>
              </a:ext>
            </a:extLst>
          </p:cNvPr>
          <p:cNvSpPr txBox="1"/>
          <p:nvPr/>
        </p:nvSpPr>
        <p:spPr>
          <a:xfrm>
            <a:off x="3610268" y="3609094"/>
            <a:ext cx="815929" cy="23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defTabSz="91440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 algn="ctr"/>
            <a:r>
              <a:rPr sz="1167" dirty="0"/>
              <a:t>Amazon S3</a:t>
            </a:r>
          </a:p>
        </p:txBody>
      </p:sp>
      <p:pic>
        <p:nvPicPr>
          <p:cNvPr id="56" name="Graphic 10" descr="Graphic 10">
            <a:extLst>
              <a:ext uri="{FF2B5EF4-FFF2-40B4-BE49-F238E27FC236}">
                <a16:creationId xmlns:a16="http://schemas.microsoft.com/office/drawing/2014/main" id="{6CC726AB-C120-4501-9350-78960EE0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541" y="3075003"/>
            <a:ext cx="532633" cy="53263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extBox 42">
            <a:extLst>
              <a:ext uri="{FF2B5EF4-FFF2-40B4-BE49-F238E27FC236}">
                <a16:creationId xmlns:a16="http://schemas.microsoft.com/office/drawing/2014/main" id="{01D5E56E-8FD4-44DA-8826-C274B0D0D098}"/>
              </a:ext>
            </a:extLst>
          </p:cNvPr>
          <p:cNvSpPr txBox="1"/>
          <p:nvPr/>
        </p:nvSpPr>
        <p:spPr>
          <a:xfrm>
            <a:off x="2481862" y="3664354"/>
            <a:ext cx="839969" cy="43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098" tIns="38098" rIns="38098" bIns="38098">
            <a:spAutoFit/>
          </a:bodyPr>
          <a:lstStyle/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sz="1167" dirty="0"/>
              <a:t>Amazon</a:t>
            </a:r>
          </a:p>
          <a:p>
            <a:pPr algn="ctr" defTabSz="76197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sz="1167" dirty="0"/>
              <a:t>CloudFront</a:t>
            </a: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47704035-F916-4ECC-A445-F5D398653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09" y="4512844"/>
            <a:ext cx="1015338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7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Connected Car</a:t>
            </a:r>
          </a:p>
        </p:txBody>
      </p:sp>
      <p:pic>
        <p:nvPicPr>
          <p:cNvPr id="63" name="Graphic 28">
            <a:extLst>
              <a:ext uri="{FF2B5EF4-FFF2-40B4-BE49-F238E27FC236}">
                <a16:creationId xmlns:a16="http://schemas.microsoft.com/office/drawing/2014/main" id="{E134C2B2-B7C5-40D3-B0DE-F98675DE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825772" y="405564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Amazon S3">
            <a:extLst>
              <a:ext uri="{FF2B5EF4-FFF2-40B4-BE49-F238E27FC236}">
                <a16:creationId xmlns:a16="http://schemas.microsoft.com/office/drawing/2014/main" id="{93EFEB6B-CB77-444F-9167-A7C5D9DDF476}"/>
              </a:ext>
            </a:extLst>
          </p:cNvPr>
          <p:cNvSpPr txBox="1"/>
          <p:nvPr/>
        </p:nvSpPr>
        <p:spPr>
          <a:xfrm>
            <a:off x="4954599" y="2869753"/>
            <a:ext cx="642805" cy="410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defTabSz="91440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 algn="ctr"/>
            <a:r>
              <a:rPr lang="en-US" sz="1167" dirty="0"/>
              <a:t>Amazon </a:t>
            </a:r>
          </a:p>
          <a:p>
            <a:pPr algn="ctr"/>
            <a:r>
              <a:rPr lang="en-US" sz="1167" dirty="0"/>
              <a:t>EC2</a:t>
            </a:r>
            <a:endParaRPr sz="1167" dirty="0"/>
          </a:p>
        </p:txBody>
      </p:sp>
      <p:sp>
        <p:nvSpPr>
          <p:cNvPr id="71" name="Amazon S3">
            <a:extLst>
              <a:ext uri="{FF2B5EF4-FFF2-40B4-BE49-F238E27FC236}">
                <a16:creationId xmlns:a16="http://schemas.microsoft.com/office/drawing/2014/main" id="{D654F3C6-62DE-467F-8A95-17B1D0F80659}"/>
              </a:ext>
            </a:extLst>
          </p:cNvPr>
          <p:cNvSpPr txBox="1"/>
          <p:nvPr/>
        </p:nvSpPr>
        <p:spPr>
          <a:xfrm>
            <a:off x="7243796" y="2869753"/>
            <a:ext cx="642805" cy="410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defTabSz="91440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 algn="ctr"/>
            <a:r>
              <a:rPr lang="en-US" sz="1167" dirty="0"/>
              <a:t>Amazon </a:t>
            </a:r>
          </a:p>
          <a:p>
            <a:pPr algn="ctr"/>
            <a:r>
              <a:rPr lang="en-US" sz="1167" dirty="0"/>
              <a:t>Aurora</a:t>
            </a:r>
            <a:endParaRPr sz="1167" dirty="0"/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D3DB0883-2A2E-4415-AC1E-9BFC1049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604" y="4655506"/>
            <a:ext cx="1053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7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</a:p>
          <a:p>
            <a:pPr algn="ctr" eaLnBrk="1" hangingPunct="1"/>
            <a:r>
              <a:rPr lang="en-US" altLang="en-US" sz="117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Keyspaces</a:t>
            </a:r>
            <a:endParaRPr lang="en-US" altLang="en-US" sz="117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Graphic 16">
            <a:extLst>
              <a:ext uri="{FF2B5EF4-FFF2-40B4-BE49-F238E27FC236}">
                <a16:creationId xmlns:a16="http://schemas.microsoft.com/office/drawing/2014/main" id="{97C848D6-70E3-4844-AD2D-FEAA7ABE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91" y="373605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33">
            <a:extLst>
              <a:ext uri="{FF2B5EF4-FFF2-40B4-BE49-F238E27FC236}">
                <a16:creationId xmlns:a16="http://schemas.microsoft.com/office/drawing/2014/main" id="{90F9B07E-69AF-48E8-8740-A2B65CDF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966" y="4307550"/>
            <a:ext cx="1073150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ko-KR" altLang="en-US" sz="1170" dirty="0">
                <a:latin typeface="Arial" panose="020B0604020202020204" pitchFamily="34" charset="0"/>
                <a:cs typeface="Arial" panose="020B0604020202020204" pitchFamily="34" charset="0"/>
              </a:rPr>
              <a:t>데이터센터</a:t>
            </a:r>
            <a:endParaRPr lang="en-US" altLang="en-US" sz="11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Graphic 21">
            <a:extLst>
              <a:ext uri="{FF2B5EF4-FFF2-40B4-BE49-F238E27FC236}">
                <a16:creationId xmlns:a16="http://schemas.microsoft.com/office/drawing/2014/main" id="{0E1C65D3-E85E-4A90-9E65-D77E09C1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55" y="2342145"/>
            <a:ext cx="566719" cy="5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15">
            <a:extLst>
              <a:ext uri="{FF2B5EF4-FFF2-40B4-BE49-F238E27FC236}">
                <a16:creationId xmlns:a16="http://schemas.microsoft.com/office/drawing/2014/main" id="{DF1C86C5-20D2-4827-9EA2-1367F993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092" y="2918276"/>
            <a:ext cx="1053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7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</a:p>
          <a:p>
            <a:pPr algn="ctr" eaLnBrk="1" hangingPunct="1"/>
            <a:r>
              <a:rPr lang="en-US" altLang="en-US" sz="117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ElastiCache</a:t>
            </a:r>
            <a:endParaRPr lang="en-US" altLang="en-US" sz="117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Straight Arrow Connector 6">
            <a:extLst>
              <a:ext uri="{FF2B5EF4-FFF2-40B4-BE49-F238E27FC236}">
                <a16:creationId xmlns:a16="http://schemas.microsoft.com/office/drawing/2014/main" id="{D84D0026-FF1C-4E69-BAA3-CE11F9932F07}"/>
              </a:ext>
            </a:extLst>
          </p:cNvPr>
          <p:cNvSpPr/>
          <p:nvPr/>
        </p:nvSpPr>
        <p:spPr>
          <a:xfrm>
            <a:off x="1403287" y="2790565"/>
            <a:ext cx="1416680" cy="0"/>
          </a:xfrm>
          <a:prstGeom prst="line">
            <a:avLst/>
          </a:prstGeom>
          <a:ln w="25400">
            <a:solidFill>
              <a:srgbClr val="BCB5F7"/>
            </a:solidFill>
            <a:miter/>
            <a:headEnd type="triangle"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86" name="Straight Arrow Connector 6">
            <a:extLst>
              <a:ext uri="{FF2B5EF4-FFF2-40B4-BE49-F238E27FC236}">
                <a16:creationId xmlns:a16="http://schemas.microsoft.com/office/drawing/2014/main" id="{2901830A-22BC-4082-9193-62576DA7603E}"/>
              </a:ext>
            </a:extLst>
          </p:cNvPr>
          <p:cNvSpPr/>
          <p:nvPr/>
        </p:nvSpPr>
        <p:spPr>
          <a:xfrm>
            <a:off x="2819966" y="2790175"/>
            <a:ext cx="0" cy="284825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87" name="Straight Arrow Connector 6">
            <a:extLst>
              <a:ext uri="{FF2B5EF4-FFF2-40B4-BE49-F238E27FC236}">
                <a16:creationId xmlns:a16="http://schemas.microsoft.com/office/drawing/2014/main" id="{C5A99331-8C58-4F4C-BCBC-CF275029B48E}"/>
              </a:ext>
            </a:extLst>
          </p:cNvPr>
          <p:cNvSpPr/>
          <p:nvPr/>
        </p:nvSpPr>
        <p:spPr>
          <a:xfrm>
            <a:off x="3014804" y="2790565"/>
            <a:ext cx="1009274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88" name="Straight Arrow Connector 6">
            <a:extLst>
              <a:ext uri="{FF2B5EF4-FFF2-40B4-BE49-F238E27FC236}">
                <a16:creationId xmlns:a16="http://schemas.microsoft.com/office/drawing/2014/main" id="{79389614-1DAA-46BB-96E3-463A1EF56174}"/>
              </a:ext>
            </a:extLst>
          </p:cNvPr>
          <p:cNvSpPr/>
          <p:nvPr/>
        </p:nvSpPr>
        <p:spPr>
          <a:xfrm>
            <a:off x="4024077" y="2790175"/>
            <a:ext cx="0" cy="284825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89" name="Straight Arrow Connector 6">
            <a:extLst>
              <a:ext uri="{FF2B5EF4-FFF2-40B4-BE49-F238E27FC236}">
                <a16:creationId xmlns:a16="http://schemas.microsoft.com/office/drawing/2014/main" id="{92C73E67-6CDF-4EDA-8110-967F9667337B}"/>
              </a:ext>
            </a:extLst>
          </p:cNvPr>
          <p:cNvSpPr/>
          <p:nvPr/>
        </p:nvSpPr>
        <p:spPr>
          <a:xfrm>
            <a:off x="3037249" y="2790175"/>
            <a:ext cx="0" cy="284825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pic>
        <p:nvPicPr>
          <p:cNvPr id="90" name="Graphic 19">
            <a:extLst>
              <a:ext uri="{FF2B5EF4-FFF2-40B4-BE49-F238E27FC236}">
                <a16:creationId xmlns:a16="http://schemas.microsoft.com/office/drawing/2014/main" id="{621CD8C6-7F87-4601-BC0A-8E51A404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34" y="3075003"/>
            <a:ext cx="532633" cy="5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Straight Arrow Connector 6">
            <a:extLst>
              <a:ext uri="{FF2B5EF4-FFF2-40B4-BE49-F238E27FC236}">
                <a16:creationId xmlns:a16="http://schemas.microsoft.com/office/drawing/2014/main" id="{9F8F422A-DC28-45B5-8224-63B846AC98D2}"/>
              </a:ext>
            </a:extLst>
          </p:cNvPr>
          <p:cNvSpPr/>
          <p:nvPr/>
        </p:nvSpPr>
        <p:spPr>
          <a:xfrm>
            <a:off x="2927099" y="2597072"/>
            <a:ext cx="0" cy="477927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pic>
        <p:nvPicPr>
          <p:cNvPr id="92" name="Graphic 7">
            <a:extLst>
              <a:ext uri="{FF2B5EF4-FFF2-40B4-BE49-F238E27FC236}">
                <a16:creationId xmlns:a16="http://schemas.microsoft.com/office/drawing/2014/main" id="{9D234DB2-3761-4850-8010-D8273CE6C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33" y="2342145"/>
            <a:ext cx="551728" cy="5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Straight Arrow Connector 6">
            <a:extLst>
              <a:ext uri="{FF2B5EF4-FFF2-40B4-BE49-F238E27FC236}">
                <a16:creationId xmlns:a16="http://schemas.microsoft.com/office/drawing/2014/main" id="{426D54CD-6625-4508-8517-95A0F923AE00}"/>
              </a:ext>
            </a:extLst>
          </p:cNvPr>
          <p:cNvSpPr/>
          <p:nvPr/>
        </p:nvSpPr>
        <p:spPr>
          <a:xfrm>
            <a:off x="5387447" y="2153201"/>
            <a:ext cx="1009274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94" name="Straight Arrow Connector 6">
            <a:extLst>
              <a:ext uri="{FF2B5EF4-FFF2-40B4-BE49-F238E27FC236}">
                <a16:creationId xmlns:a16="http://schemas.microsoft.com/office/drawing/2014/main" id="{1F0DF0FC-354B-4369-9598-346D78EC9B52}"/>
              </a:ext>
            </a:extLst>
          </p:cNvPr>
          <p:cNvSpPr/>
          <p:nvPr/>
        </p:nvSpPr>
        <p:spPr>
          <a:xfrm>
            <a:off x="6396721" y="2152811"/>
            <a:ext cx="0" cy="200787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95" name="Straight Arrow Connector 6">
            <a:extLst>
              <a:ext uri="{FF2B5EF4-FFF2-40B4-BE49-F238E27FC236}">
                <a16:creationId xmlns:a16="http://schemas.microsoft.com/office/drawing/2014/main" id="{475B4A5C-CF3E-4ABD-AAC6-34B8FE451F23}"/>
              </a:ext>
            </a:extLst>
          </p:cNvPr>
          <p:cNvSpPr/>
          <p:nvPr/>
        </p:nvSpPr>
        <p:spPr>
          <a:xfrm>
            <a:off x="5391786" y="2152812"/>
            <a:ext cx="0" cy="200786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96" name="Straight Arrow Connector 6">
            <a:extLst>
              <a:ext uri="{FF2B5EF4-FFF2-40B4-BE49-F238E27FC236}">
                <a16:creationId xmlns:a16="http://schemas.microsoft.com/office/drawing/2014/main" id="{CEEAC091-795B-43BD-B3E1-8A4ABC98AB51}"/>
              </a:ext>
            </a:extLst>
          </p:cNvPr>
          <p:cNvSpPr/>
          <p:nvPr/>
        </p:nvSpPr>
        <p:spPr>
          <a:xfrm>
            <a:off x="5262586" y="2071110"/>
            <a:ext cx="2277639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97" name="Straight Arrow Connector 6">
            <a:extLst>
              <a:ext uri="{FF2B5EF4-FFF2-40B4-BE49-F238E27FC236}">
                <a16:creationId xmlns:a16="http://schemas.microsoft.com/office/drawing/2014/main" id="{62FEBC55-CA74-4B31-AB14-BA2CF0A6EBF8}"/>
              </a:ext>
            </a:extLst>
          </p:cNvPr>
          <p:cNvSpPr/>
          <p:nvPr/>
        </p:nvSpPr>
        <p:spPr>
          <a:xfrm>
            <a:off x="5266926" y="2070721"/>
            <a:ext cx="0" cy="271424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98" name="Straight Arrow Connector 6">
            <a:extLst>
              <a:ext uri="{FF2B5EF4-FFF2-40B4-BE49-F238E27FC236}">
                <a16:creationId xmlns:a16="http://schemas.microsoft.com/office/drawing/2014/main" id="{5D049E24-B914-489A-AD62-DE3C8078196D}"/>
              </a:ext>
            </a:extLst>
          </p:cNvPr>
          <p:cNvSpPr/>
          <p:nvPr/>
        </p:nvSpPr>
        <p:spPr>
          <a:xfrm>
            <a:off x="7540226" y="2070721"/>
            <a:ext cx="0" cy="271424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pic>
        <p:nvPicPr>
          <p:cNvPr id="99" name="Graphic 7">
            <a:extLst>
              <a:ext uri="{FF2B5EF4-FFF2-40B4-BE49-F238E27FC236}">
                <a16:creationId xmlns:a16="http://schemas.microsoft.com/office/drawing/2014/main" id="{A0A03BF9-8D13-42B4-8A69-EB63CCB5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08" y="4135762"/>
            <a:ext cx="551728" cy="5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Graphic 23">
            <a:extLst>
              <a:ext uri="{FF2B5EF4-FFF2-40B4-BE49-F238E27FC236}">
                <a16:creationId xmlns:a16="http://schemas.microsoft.com/office/drawing/2014/main" id="{93A5F643-9F5C-4191-97FA-33DCB346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37" y="4156129"/>
            <a:ext cx="629569" cy="62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Amazon S3">
            <a:extLst>
              <a:ext uri="{FF2B5EF4-FFF2-40B4-BE49-F238E27FC236}">
                <a16:creationId xmlns:a16="http://schemas.microsoft.com/office/drawing/2014/main" id="{8C986244-57CA-4CBE-B404-67A7B11668F4}"/>
              </a:ext>
            </a:extLst>
          </p:cNvPr>
          <p:cNvSpPr txBox="1"/>
          <p:nvPr/>
        </p:nvSpPr>
        <p:spPr>
          <a:xfrm>
            <a:off x="7243796" y="4665590"/>
            <a:ext cx="642805" cy="410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 defTabSz="914400">
              <a:defRPr sz="14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pPr algn="ctr"/>
            <a:r>
              <a:rPr lang="en-US" sz="1167" dirty="0"/>
              <a:t>Amazon </a:t>
            </a:r>
          </a:p>
          <a:p>
            <a:pPr algn="ctr"/>
            <a:r>
              <a:rPr lang="en-US" sz="1167" dirty="0"/>
              <a:t>Aurora</a:t>
            </a:r>
            <a:endParaRPr sz="1167" dirty="0"/>
          </a:p>
        </p:txBody>
      </p:sp>
      <p:pic>
        <p:nvPicPr>
          <p:cNvPr id="102" name="Graphic 21">
            <a:extLst>
              <a:ext uri="{FF2B5EF4-FFF2-40B4-BE49-F238E27FC236}">
                <a16:creationId xmlns:a16="http://schemas.microsoft.com/office/drawing/2014/main" id="{EE7EF2B5-78A4-48B7-8DF8-2088B1AE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55" y="4137982"/>
            <a:ext cx="566719" cy="5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5">
            <a:extLst>
              <a:ext uri="{FF2B5EF4-FFF2-40B4-BE49-F238E27FC236}">
                <a16:creationId xmlns:a16="http://schemas.microsoft.com/office/drawing/2014/main" id="{C161FDE7-BFE6-44F1-BA00-F2FEE1BC1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092" y="4714113"/>
            <a:ext cx="1053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17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</a:p>
          <a:p>
            <a:pPr algn="ctr" eaLnBrk="1" hangingPunct="1"/>
            <a:r>
              <a:rPr lang="en-US" altLang="en-US" sz="117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ElastiCache</a:t>
            </a:r>
            <a:endParaRPr lang="en-US" altLang="en-US" sz="117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Graphic 7">
            <a:extLst>
              <a:ext uri="{FF2B5EF4-FFF2-40B4-BE49-F238E27FC236}">
                <a16:creationId xmlns:a16="http://schemas.microsoft.com/office/drawing/2014/main" id="{DB6A0AF9-3DAC-4575-A142-B31555AE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33" y="4137982"/>
            <a:ext cx="551728" cy="5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Straight Arrow Connector 6">
            <a:extLst>
              <a:ext uri="{FF2B5EF4-FFF2-40B4-BE49-F238E27FC236}">
                <a16:creationId xmlns:a16="http://schemas.microsoft.com/office/drawing/2014/main" id="{55966597-66E1-4A64-B5DC-88DA5E88CAF4}"/>
              </a:ext>
            </a:extLst>
          </p:cNvPr>
          <p:cNvSpPr/>
          <p:nvPr/>
        </p:nvSpPr>
        <p:spPr>
          <a:xfrm>
            <a:off x="5387447" y="3949038"/>
            <a:ext cx="1009274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06" name="Straight Arrow Connector 6">
            <a:extLst>
              <a:ext uri="{FF2B5EF4-FFF2-40B4-BE49-F238E27FC236}">
                <a16:creationId xmlns:a16="http://schemas.microsoft.com/office/drawing/2014/main" id="{F0EACF4A-931F-40F6-A70F-DE9EE55036B3}"/>
              </a:ext>
            </a:extLst>
          </p:cNvPr>
          <p:cNvSpPr/>
          <p:nvPr/>
        </p:nvSpPr>
        <p:spPr>
          <a:xfrm>
            <a:off x="6396721" y="3948648"/>
            <a:ext cx="0" cy="200787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07" name="Straight Arrow Connector 6">
            <a:extLst>
              <a:ext uri="{FF2B5EF4-FFF2-40B4-BE49-F238E27FC236}">
                <a16:creationId xmlns:a16="http://schemas.microsoft.com/office/drawing/2014/main" id="{C7A925AD-BD5E-41EF-9FDE-8E729EB04144}"/>
              </a:ext>
            </a:extLst>
          </p:cNvPr>
          <p:cNvSpPr/>
          <p:nvPr/>
        </p:nvSpPr>
        <p:spPr>
          <a:xfrm>
            <a:off x="5391786" y="3948649"/>
            <a:ext cx="0" cy="200786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08" name="Straight Arrow Connector 6">
            <a:extLst>
              <a:ext uri="{FF2B5EF4-FFF2-40B4-BE49-F238E27FC236}">
                <a16:creationId xmlns:a16="http://schemas.microsoft.com/office/drawing/2014/main" id="{AB614ABF-2619-4238-94EC-C06298D8F80A}"/>
              </a:ext>
            </a:extLst>
          </p:cNvPr>
          <p:cNvSpPr/>
          <p:nvPr/>
        </p:nvSpPr>
        <p:spPr>
          <a:xfrm>
            <a:off x="5262586" y="3866947"/>
            <a:ext cx="2277639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09" name="Straight Arrow Connector 6">
            <a:extLst>
              <a:ext uri="{FF2B5EF4-FFF2-40B4-BE49-F238E27FC236}">
                <a16:creationId xmlns:a16="http://schemas.microsoft.com/office/drawing/2014/main" id="{D7C60486-E46C-443C-BF37-33B600CEA374}"/>
              </a:ext>
            </a:extLst>
          </p:cNvPr>
          <p:cNvSpPr/>
          <p:nvPr/>
        </p:nvSpPr>
        <p:spPr>
          <a:xfrm>
            <a:off x="5266926" y="3866558"/>
            <a:ext cx="0" cy="271424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10" name="Straight Arrow Connector 6">
            <a:extLst>
              <a:ext uri="{FF2B5EF4-FFF2-40B4-BE49-F238E27FC236}">
                <a16:creationId xmlns:a16="http://schemas.microsoft.com/office/drawing/2014/main" id="{1E585A43-876E-4FC9-BF2F-CD1CA1B24E8F}"/>
              </a:ext>
            </a:extLst>
          </p:cNvPr>
          <p:cNvSpPr/>
          <p:nvPr/>
        </p:nvSpPr>
        <p:spPr>
          <a:xfrm>
            <a:off x="7540226" y="3866558"/>
            <a:ext cx="0" cy="271424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11" name="Straight Arrow Connector 6">
            <a:extLst>
              <a:ext uri="{FF2B5EF4-FFF2-40B4-BE49-F238E27FC236}">
                <a16:creationId xmlns:a16="http://schemas.microsoft.com/office/drawing/2014/main" id="{EF9A632E-5207-4607-B589-BA4B451DC04F}"/>
              </a:ext>
            </a:extLst>
          </p:cNvPr>
          <p:cNvSpPr/>
          <p:nvPr/>
        </p:nvSpPr>
        <p:spPr>
          <a:xfrm>
            <a:off x="5160475" y="3782626"/>
            <a:ext cx="3719663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12" name="Straight Arrow Connector 6">
            <a:extLst>
              <a:ext uri="{FF2B5EF4-FFF2-40B4-BE49-F238E27FC236}">
                <a16:creationId xmlns:a16="http://schemas.microsoft.com/office/drawing/2014/main" id="{66F236C4-FF8E-4474-8948-D4B041685C00}"/>
              </a:ext>
            </a:extLst>
          </p:cNvPr>
          <p:cNvSpPr/>
          <p:nvPr/>
        </p:nvSpPr>
        <p:spPr>
          <a:xfrm>
            <a:off x="8880139" y="3782237"/>
            <a:ext cx="0" cy="373892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13" name="Straight Arrow Connector 6">
            <a:extLst>
              <a:ext uri="{FF2B5EF4-FFF2-40B4-BE49-F238E27FC236}">
                <a16:creationId xmlns:a16="http://schemas.microsoft.com/office/drawing/2014/main" id="{DD4F000E-A847-4E71-8A17-BD71D1CF2F3C}"/>
              </a:ext>
            </a:extLst>
          </p:cNvPr>
          <p:cNvSpPr/>
          <p:nvPr/>
        </p:nvSpPr>
        <p:spPr>
          <a:xfrm>
            <a:off x="5159164" y="3782237"/>
            <a:ext cx="0" cy="373892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pic>
        <p:nvPicPr>
          <p:cNvPr id="114" name="Graphic 19">
            <a:extLst>
              <a:ext uri="{FF2B5EF4-FFF2-40B4-BE49-F238E27FC236}">
                <a16:creationId xmlns:a16="http://schemas.microsoft.com/office/drawing/2014/main" id="{01A0FFA3-707C-49EE-9FD5-F173E21A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7" y="5371177"/>
            <a:ext cx="578569" cy="57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Straight Arrow Connector 6">
            <a:extLst>
              <a:ext uri="{FF2B5EF4-FFF2-40B4-BE49-F238E27FC236}">
                <a16:creationId xmlns:a16="http://schemas.microsoft.com/office/drawing/2014/main" id="{FB5484AD-E198-4D0F-81D2-A9DCA1FEA2E1}"/>
              </a:ext>
            </a:extLst>
          </p:cNvPr>
          <p:cNvSpPr/>
          <p:nvPr/>
        </p:nvSpPr>
        <p:spPr>
          <a:xfrm>
            <a:off x="5860605" y="4473838"/>
            <a:ext cx="0" cy="735517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pic>
        <p:nvPicPr>
          <p:cNvPr id="117" name="Graphic 10" descr="Graphic 10">
            <a:extLst>
              <a:ext uri="{FF2B5EF4-FFF2-40B4-BE49-F238E27FC236}">
                <a16:creationId xmlns:a16="http://schemas.microsoft.com/office/drawing/2014/main" id="{330030D4-4FBB-4AAB-B027-2C2D664F1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566" y="5394144"/>
            <a:ext cx="532633" cy="532633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traight Arrow Connector 6">
            <a:extLst>
              <a:ext uri="{FF2B5EF4-FFF2-40B4-BE49-F238E27FC236}">
                <a16:creationId xmlns:a16="http://schemas.microsoft.com/office/drawing/2014/main" id="{00E205DE-0851-4C27-998C-B91C3C94CF0B}"/>
              </a:ext>
            </a:extLst>
          </p:cNvPr>
          <p:cNvSpPr/>
          <p:nvPr/>
        </p:nvSpPr>
        <p:spPr>
          <a:xfrm>
            <a:off x="5472178" y="5209745"/>
            <a:ext cx="814605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19" name="Straight Arrow Connector 6">
            <a:extLst>
              <a:ext uri="{FF2B5EF4-FFF2-40B4-BE49-F238E27FC236}">
                <a16:creationId xmlns:a16="http://schemas.microsoft.com/office/drawing/2014/main" id="{49C4E82B-538B-4ABF-B203-9EF8D3F3CC5B}"/>
              </a:ext>
            </a:extLst>
          </p:cNvPr>
          <p:cNvSpPr/>
          <p:nvPr/>
        </p:nvSpPr>
        <p:spPr>
          <a:xfrm>
            <a:off x="6274400" y="5209355"/>
            <a:ext cx="0" cy="184789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20" name="Straight Arrow Connector 6">
            <a:extLst>
              <a:ext uri="{FF2B5EF4-FFF2-40B4-BE49-F238E27FC236}">
                <a16:creationId xmlns:a16="http://schemas.microsoft.com/office/drawing/2014/main" id="{AF137773-62E9-4978-A7C6-61521842D5FF}"/>
              </a:ext>
            </a:extLst>
          </p:cNvPr>
          <p:cNvSpPr/>
          <p:nvPr/>
        </p:nvSpPr>
        <p:spPr>
          <a:xfrm>
            <a:off x="5481923" y="5209355"/>
            <a:ext cx="0" cy="184789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21" name="Straight Arrow Connector 6">
            <a:extLst>
              <a:ext uri="{FF2B5EF4-FFF2-40B4-BE49-F238E27FC236}">
                <a16:creationId xmlns:a16="http://schemas.microsoft.com/office/drawing/2014/main" id="{879B9672-E525-4C40-A894-3DB0C2CE9F24}"/>
              </a:ext>
            </a:extLst>
          </p:cNvPr>
          <p:cNvSpPr/>
          <p:nvPr/>
        </p:nvSpPr>
        <p:spPr>
          <a:xfrm>
            <a:off x="9397620" y="4021608"/>
            <a:ext cx="1284971" cy="0"/>
          </a:xfrm>
          <a:prstGeom prst="line">
            <a:avLst/>
          </a:prstGeom>
          <a:ln w="25400">
            <a:solidFill>
              <a:srgbClr val="BCB5F7"/>
            </a:solidFill>
            <a:miter/>
            <a:headEnd type="triangle"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22" name="Straight Arrow Connector 6">
            <a:extLst>
              <a:ext uri="{FF2B5EF4-FFF2-40B4-BE49-F238E27FC236}">
                <a16:creationId xmlns:a16="http://schemas.microsoft.com/office/drawing/2014/main" id="{5AA83C03-4CC5-44C6-9D25-E9FF7BA25582}"/>
              </a:ext>
            </a:extLst>
          </p:cNvPr>
          <p:cNvSpPr/>
          <p:nvPr/>
        </p:nvSpPr>
        <p:spPr>
          <a:xfrm>
            <a:off x="8215386" y="2690413"/>
            <a:ext cx="1420514" cy="0"/>
          </a:xfrm>
          <a:prstGeom prst="line">
            <a:avLst/>
          </a:prstGeom>
          <a:ln w="25400">
            <a:solidFill>
              <a:srgbClr val="BCB5F7"/>
            </a:solidFill>
            <a:miter/>
            <a:headEnd type="triangle"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23" name="Straight Arrow Connector 6">
            <a:extLst>
              <a:ext uri="{FF2B5EF4-FFF2-40B4-BE49-F238E27FC236}">
                <a16:creationId xmlns:a16="http://schemas.microsoft.com/office/drawing/2014/main" id="{F64245C7-2784-450A-A738-003E27835311}"/>
              </a:ext>
            </a:extLst>
          </p:cNvPr>
          <p:cNvSpPr/>
          <p:nvPr/>
        </p:nvSpPr>
        <p:spPr>
          <a:xfrm>
            <a:off x="9635900" y="2657924"/>
            <a:ext cx="0" cy="1238821"/>
          </a:xfrm>
          <a:prstGeom prst="line">
            <a:avLst/>
          </a:prstGeom>
          <a:ln w="25400">
            <a:solidFill>
              <a:srgbClr val="BCB5F7"/>
            </a:solidFill>
            <a:miter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24" name="Straight Arrow Connector 6">
            <a:extLst>
              <a:ext uri="{FF2B5EF4-FFF2-40B4-BE49-F238E27FC236}">
                <a16:creationId xmlns:a16="http://schemas.microsoft.com/office/drawing/2014/main" id="{B2D184C0-007B-4DA6-A2FE-CF34ECDD1DA6}"/>
              </a:ext>
            </a:extLst>
          </p:cNvPr>
          <p:cNvSpPr/>
          <p:nvPr/>
        </p:nvSpPr>
        <p:spPr>
          <a:xfrm>
            <a:off x="9611257" y="3878248"/>
            <a:ext cx="1071334" cy="0"/>
          </a:xfrm>
          <a:prstGeom prst="line">
            <a:avLst/>
          </a:prstGeom>
          <a:ln w="25400">
            <a:solidFill>
              <a:srgbClr val="BCB5F7"/>
            </a:solidFill>
            <a:miter/>
            <a:tailEnd type="triangle"/>
          </a:ln>
        </p:spPr>
        <p:txBody>
          <a:bodyPr lIns="38098" tIns="38098" rIns="38098" bIns="38098"/>
          <a:lstStyle/>
          <a:p>
            <a:endParaRPr sz="1500"/>
          </a:p>
        </p:txBody>
      </p:sp>
      <p:sp>
        <p:nvSpPr>
          <p:cNvPr id="125" name="Straight Arrow Connector 6">
            <a:extLst>
              <a:ext uri="{FF2B5EF4-FFF2-40B4-BE49-F238E27FC236}">
                <a16:creationId xmlns:a16="http://schemas.microsoft.com/office/drawing/2014/main" id="{5ACCB75B-B9CB-4296-AA4A-5031AD4AB6A4}"/>
              </a:ext>
            </a:extLst>
          </p:cNvPr>
          <p:cNvSpPr/>
          <p:nvPr/>
        </p:nvSpPr>
        <p:spPr>
          <a:xfrm>
            <a:off x="5625696" y="4486060"/>
            <a:ext cx="234909" cy="0"/>
          </a:xfrm>
          <a:prstGeom prst="line">
            <a:avLst/>
          </a:prstGeom>
          <a:ln w="25400">
            <a:solidFill>
              <a:srgbClr val="BCB5F7"/>
            </a:solidFill>
            <a:miter/>
            <a:headEnd type="triangle"/>
            <a:tailEnd type="none"/>
          </a:ln>
        </p:spPr>
        <p:txBody>
          <a:bodyPr lIns="38098" tIns="38098" rIns="38098" bIns="38098"/>
          <a:lstStyle/>
          <a:p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22971326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모니터링 </a:t>
            </a:r>
            <a:r>
              <a:rPr lang="en-US" altLang="ko-KR" dirty="0"/>
              <a:t>/ </a:t>
            </a:r>
            <a:r>
              <a:rPr lang="ko-KR" altLang="en-US" dirty="0"/>
              <a:t>로그 관리 구축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카쉐어링</a:t>
            </a:r>
            <a:r>
              <a:rPr lang="ko-KR" altLang="en-US" dirty="0"/>
              <a:t> 서비스의 안정적인 관리를 위해 </a:t>
            </a:r>
            <a:r>
              <a:rPr lang="en-US" altLang="ko-KR" dirty="0"/>
              <a:t>AWS </a:t>
            </a:r>
            <a:r>
              <a:rPr lang="ko-KR" altLang="en-US" dirty="0"/>
              <a:t>서비스와 사용 및 오픈 소스 툴을 활용하여 모니터링 및 로그 관리 체계를 구성하였습니다</a:t>
            </a:r>
            <a:r>
              <a:rPr lang="en-US" altLang="ko-KR" dirty="0"/>
              <a:t>.</a:t>
            </a:r>
            <a:endParaRPr lang="en-KR" dirty="0"/>
          </a:p>
        </p:txBody>
      </p:sp>
      <p:sp>
        <p:nvSpPr>
          <p:cNvPr id="137" name="모서리가 둥근 직사각형">
            <a:extLst>
              <a:ext uri="{FF2B5EF4-FFF2-40B4-BE49-F238E27FC236}">
                <a16:creationId xmlns:a16="http://schemas.microsoft.com/office/drawing/2014/main" id="{AA21632A-A91B-4757-BF9A-E653E023A836}"/>
              </a:ext>
            </a:extLst>
          </p:cNvPr>
          <p:cNvSpPr/>
          <p:nvPr/>
        </p:nvSpPr>
        <p:spPr>
          <a:xfrm rot="5400000">
            <a:off x="3969867" y="553844"/>
            <a:ext cx="437850" cy="3283853"/>
          </a:xfrm>
          <a:prstGeom prst="roundRect">
            <a:avLst>
              <a:gd name="adj" fmla="val 50000"/>
            </a:avLst>
          </a:prstGeom>
          <a:solidFill>
            <a:schemeClr val="accent4">
              <a:alpha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138" name="모서리가 둥근 직사각형">
            <a:extLst>
              <a:ext uri="{FF2B5EF4-FFF2-40B4-BE49-F238E27FC236}">
                <a16:creationId xmlns:a16="http://schemas.microsoft.com/office/drawing/2014/main" id="{644D228B-0B85-4AB6-AB90-F2E04B45C272}"/>
              </a:ext>
            </a:extLst>
          </p:cNvPr>
          <p:cNvSpPr/>
          <p:nvPr/>
        </p:nvSpPr>
        <p:spPr>
          <a:xfrm rot="5400000">
            <a:off x="7853269" y="450703"/>
            <a:ext cx="437851" cy="3490138"/>
          </a:xfrm>
          <a:prstGeom prst="roundRect">
            <a:avLst>
              <a:gd name="adj" fmla="val 49999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141" name="모서리가 둥근 직사각형">
            <a:extLst>
              <a:ext uri="{FF2B5EF4-FFF2-40B4-BE49-F238E27FC236}">
                <a16:creationId xmlns:a16="http://schemas.microsoft.com/office/drawing/2014/main" id="{7B7CBB87-C76C-4DED-942D-B908C1C394B5}"/>
              </a:ext>
            </a:extLst>
          </p:cNvPr>
          <p:cNvSpPr/>
          <p:nvPr/>
        </p:nvSpPr>
        <p:spPr>
          <a:xfrm>
            <a:off x="2554648" y="2498497"/>
            <a:ext cx="3256499" cy="1010640"/>
          </a:xfrm>
          <a:prstGeom prst="roundRect">
            <a:avLst>
              <a:gd name="adj" fmla="val 11250"/>
            </a:avLst>
          </a:prstGeom>
          <a:solidFill>
            <a:schemeClr val="accent1">
              <a:alpha val="14902"/>
            </a:schemeClr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914098">
              <a:defRPr sz="21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1750"/>
          </a:p>
        </p:txBody>
      </p:sp>
      <p:sp>
        <p:nvSpPr>
          <p:cNvPr id="144" name="Amazon Rekognition">
            <a:extLst>
              <a:ext uri="{FF2B5EF4-FFF2-40B4-BE49-F238E27FC236}">
                <a16:creationId xmlns:a16="http://schemas.microsoft.com/office/drawing/2014/main" id="{3389C06D-669C-4A08-A7E3-5CA420E37041}"/>
              </a:ext>
            </a:extLst>
          </p:cNvPr>
          <p:cNvSpPr txBox="1"/>
          <p:nvPr/>
        </p:nvSpPr>
        <p:spPr>
          <a:xfrm>
            <a:off x="3801417" y="2855058"/>
            <a:ext cx="76206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 dirty="0" err="1"/>
              <a:t>WhaTap</a:t>
            </a:r>
            <a:endParaRPr sz="1167" dirty="0"/>
          </a:p>
        </p:txBody>
      </p:sp>
      <p:sp>
        <p:nvSpPr>
          <p:cNvPr id="159" name="ML SERVICES">
            <a:extLst>
              <a:ext uri="{FF2B5EF4-FFF2-40B4-BE49-F238E27FC236}">
                <a16:creationId xmlns:a16="http://schemas.microsoft.com/office/drawing/2014/main" id="{E077E9DB-C886-4BD3-9AFF-A87C51D230AB}"/>
              </a:ext>
            </a:extLst>
          </p:cNvPr>
          <p:cNvSpPr txBox="1"/>
          <p:nvPr/>
        </p:nvSpPr>
        <p:spPr>
          <a:xfrm>
            <a:off x="2942769" y="2048697"/>
            <a:ext cx="2558073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pc="-9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ko-KR" altLang="en-US" sz="1500">
                <a:latin typeface="맑은 고딕" panose="020B0503020000020004" pitchFamily="50" charset="-127"/>
                <a:ea typeface="맑은 고딕" panose="020B0503020000020004" pitchFamily="50" charset="-127"/>
              </a:rPr>
              <a:t>어플리케이션</a:t>
            </a:r>
            <a:r>
              <a:rPr lang="en-US" altLang="ko-KR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인프라 모니터링</a:t>
            </a:r>
            <a:endParaRPr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0" name="SageMaker Studio IDE">
            <a:extLst>
              <a:ext uri="{FF2B5EF4-FFF2-40B4-BE49-F238E27FC236}">
                <a16:creationId xmlns:a16="http://schemas.microsoft.com/office/drawing/2014/main" id="{A639F825-5CC6-486C-BDA1-6F9ECC7A671C}"/>
              </a:ext>
            </a:extLst>
          </p:cNvPr>
          <p:cNvSpPr txBox="1"/>
          <p:nvPr/>
        </p:nvSpPr>
        <p:spPr>
          <a:xfrm>
            <a:off x="7604063" y="2048698"/>
            <a:ext cx="830356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pc="-9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r>
              <a:rPr lang="ko-KR" altLang="en-US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로그 관리</a:t>
            </a:r>
            <a:endParaRPr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1" name="모서리가 둥근 직사각형">
            <a:extLst>
              <a:ext uri="{FF2B5EF4-FFF2-40B4-BE49-F238E27FC236}">
                <a16:creationId xmlns:a16="http://schemas.microsoft.com/office/drawing/2014/main" id="{BF6BBBEE-5E0F-445D-9635-2055E881C422}"/>
              </a:ext>
            </a:extLst>
          </p:cNvPr>
          <p:cNvSpPr/>
          <p:nvPr/>
        </p:nvSpPr>
        <p:spPr>
          <a:xfrm>
            <a:off x="2554648" y="3632611"/>
            <a:ext cx="3256499" cy="2225263"/>
          </a:xfrm>
          <a:prstGeom prst="roundRect">
            <a:avLst>
              <a:gd name="adj" fmla="val 11250"/>
            </a:avLst>
          </a:prstGeom>
          <a:solidFill>
            <a:schemeClr val="accent1">
              <a:alpha val="14902"/>
            </a:schemeClr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914098">
              <a:defRPr sz="21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1750"/>
          </a:p>
        </p:txBody>
      </p:sp>
      <p:sp>
        <p:nvSpPr>
          <p:cNvPr id="175" name="모서리가 둥근 직사각형">
            <a:extLst>
              <a:ext uri="{FF2B5EF4-FFF2-40B4-BE49-F238E27FC236}">
                <a16:creationId xmlns:a16="http://schemas.microsoft.com/office/drawing/2014/main" id="{EEECE2F1-E8CB-4B8C-A325-ED80308F59C6}"/>
              </a:ext>
            </a:extLst>
          </p:cNvPr>
          <p:cNvSpPr/>
          <p:nvPr/>
        </p:nvSpPr>
        <p:spPr>
          <a:xfrm>
            <a:off x="6422632" y="2498497"/>
            <a:ext cx="3256499" cy="3359377"/>
          </a:xfrm>
          <a:prstGeom prst="roundRect">
            <a:avLst>
              <a:gd name="adj" fmla="val 11250"/>
            </a:avLst>
          </a:prstGeom>
          <a:solidFill>
            <a:schemeClr val="accent1">
              <a:alpha val="14902"/>
            </a:schemeClr>
          </a:solidFill>
          <a:ln w="12700">
            <a:miter lim="400000"/>
          </a:ln>
        </p:spPr>
        <p:txBody>
          <a:bodyPr lIns="25400" tIns="25400" rIns="25400" bIns="25400"/>
          <a:lstStyle/>
          <a:p>
            <a:pPr defTabSz="914098">
              <a:defRPr sz="21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1750"/>
          </a:p>
        </p:txBody>
      </p:sp>
      <p:pic>
        <p:nvPicPr>
          <p:cNvPr id="178" name="Graphic 17">
            <a:extLst>
              <a:ext uri="{FF2B5EF4-FFF2-40B4-BE49-F238E27FC236}">
                <a16:creationId xmlns:a16="http://schemas.microsoft.com/office/drawing/2014/main" id="{EBA09129-50ED-4639-B767-21526548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59" y="3878196"/>
            <a:ext cx="486318" cy="48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Graphic 18">
            <a:extLst>
              <a:ext uri="{FF2B5EF4-FFF2-40B4-BE49-F238E27FC236}">
                <a16:creationId xmlns:a16="http://schemas.microsoft.com/office/drawing/2014/main" id="{7C8013F1-AF6C-4F2B-ABDA-CA7DA67A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27" y="3122197"/>
            <a:ext cx="534950" cy="5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D4F7A7C-912B-A967-7265-09DA8141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565" y="2775948"/>
            <a:ext cx="442107" cy="366317"/>
          </a:xfrm>
          <a:prstGeom prst="rect">
            <a:avLst/>
          </a:prstGeom>
        </p:spPr>
      </p:pic>
      <p:pic>
        <p:nvPicPr>
          <p:cNvPr id="9" name="그림 8" descr="로고이(가) 표시된 사진&#10;&#10;자동 생성된 설명">
            <a:extLst>
              <a:ext uri="{FF2B5EF4-FFF2-40B4-BE49-F238E27FC236}">
                <a16:creationId xmlns:a16="http://schemas.microsoft.com/office/drawing/2014/main" id="{1864F88B-339A-77B0-D8BA-D405E401D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6" y="4558996"/>
            <a:ext cx="503608" cy="505631"/>
          </a:xfrm>
          <a:prstGeom prst="rect">
            <a:avLst/>
          </a:prstGeom>
        </p:spPr>
      </p:pic>
      <p:sp>
        <p:nvSpPr>
          <p:cNvPr id="11" name="Amazon Rekognition">
            <a:extLst>
              <a:ext uri="{FF2B5EF4-FFF2-40B4-BE49-F238E27FC236}">
                <a16:creationId xmlns:a16="http://schemas.microsoft.com/office/drawing/2014/main" id="{7934A4EC-B4D7-9A68-14AA-DD3F2E2A5258}"/>
              </a:ext>
            </a:extLst>
          </p:cNvPr>
          <p:cNvSpPr txBox="1"/>
          <p:nvPr/>
        </p:nvSpPr>
        <p:spPr>
          <a:xfrm>
            <a:off x="3801417" y="3972596"/>
            <a:ext cx="184473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/>
              <a:t>Amazon CloudWatch</a:t>
            </a:r>
            <a:endParaRPr sz="1167" dirty="0"/>
          </a:p>
        </p:txBody>
      </p:sp>
      <p:sp>
        <p:nvSpPr>
          <p:cNvPr id="12" name="Amazon Rekognition">
            <a:extLst>
              <a:ext uri="{FF2B5EF4-FFF2-40B4-BE49-F238E27FC236}">
                <a16:creationId xmlns:a16="http://schemas.microsoft.com/office/drawing/2014/main" id="{5C7C04E0-D8D2-3F08-C29C-F16B2D3971B5}"/>
              </a:ext>
            </a:extLst>
          </p:cNvPr>
          <p:cNvSpPr txBox="1"/>
          <p:nvPr/>
        </p:nvSpPr>
        <p:spPr>
          <a:xfrm>
            <a:off x="3801417" y="4643559"/>
            <a:ext cx="108683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/>
              <a:t>Prometheus</a:t>
            </a:r>
          </a:p>
        </p:txBody>
      </p:sp>
      <p:sp>
        <p:nvSpPr>
          <p:cNvPr id="13" name="Amazon Rekognition">
            <a:extLst>
              <a:ext uri="{FF2B5EF4-FFF2-40B4-BE49-F238E27FC236}">
                <a16:creationId xmlns:a16="http://schemas.microsoft.com/office/drawing/2014/main" id="{E6D1C8C1-618F-39F1-8328-6CE4A34C397B}"/>
              </a:ext>
            </a:extLst>
          </p:cNvPr>
          <p:cNvSpPr txBox="1"/>
          <p:nvPr/>
        </p:nvSpPr>
        <p:spPr>
          <a:xfrm>
            <a:off x="3801417" y="5350423"/>
            <a:ext cx="72744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sz="1600"/>
              <a:t>Grafana</a:t>
            </a:r>
            <a:endParaRPr lang="en-US" sz="1600" dirty="0" err="1"/>
          </a:p>
        </p:txBody>
      </p:sp>
      <p:pic>
        <p:nvPicPr>
          <p:cNvPr id="1026" name="Picture 2" descr="grafana, 로고 아이콘">
            <a:extLst>
              <a:ext uri="{FF2B5EF4-FFF2-40B4-BE49-F238E27FC236}">
                <a16:creationId xmlns:a16="http://schemas.microsoft.com/office/drawing/2014/main" id="{074531E2-CDAE-8F01-5856-63CA9F9C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43" y="5208278"/>
            <a:ext cx="534950" cy="5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mazon Rekognition">
            <a:extLst>
              <a:ext uri="{FF2B5EF4-FFF2-40B4-BE49-F238E27FC236}">
                <a16:creationId xmlns:a16="http://schemas.microsoft.com/office/drawing/2014/main" id="{38AA3BF4-5D95-8635-DC99-D757B3E90CE6}"/>
              </a:ext>
            </a:extLst>
          </p:cNvPr>
          <p:cNvSpPr txBox="1"/>
          <p:nvPr/>
        </p:nvSpPr>
        <p:spPr>
          <a:xfrm>
            <a:off x="7536668" y="3274788"/>
            <a:ext cx="184633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/>
              <a:t>Amazon OpenSearch</a:t>
            </a:r>
            <a:endParaRPr sz="1167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5255EE3D-D81E-8B22-BB5D-4E3585CB4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896" y="3829564"/>
            <a:ext cx="534950" cy="534950"/>
          </a:xfrm>
          <a:prstGeom prst="rect">
            <a:avLst/>
          </a:prstGeom>
        </p:spPr>
      </p:pic>
      <p:sp>
        <p:nvSpPr>
          <p:cNvPr id="18" name="Amazon Rekognition">
            <a:extLst>
              <a:ext uri="{FF2B5EF4-FFF2-40B4-BE49-F238E27FC236}">
                <a16:creationId xmlns:a16="http://schemas.microsoft.com/office/drawing/2014/main" id="{0409E676-5CC5-1202-022E-C6AB68C4DC25}"/>
              </a:ext>
            </a:extLst>
          </p:cNvPr>
          <p:cNvSpPr txBox="1"/>
          <p:nvPr/>
        </p:nvSpPr>
        <p:spPr>
          <a:xfrm>
            <a:off x="7536668" y="3948280"/>
            <a:ext cx="80663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/>
              <a:t>Logstash</a:t>
            </a:r>
            <a:endParaRPr sz="1167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8A54D14-1117-2AF7-2E0B-5D6005984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896" y="4644538"/>
            <a:ext cx="534950" cy="534950"/>
          </a:xfrm>
          <a:prstGeom prst="rect">
            <a:avLst/>
          </a:prstGeom>
        </p:spPr>
      </p:pic>
      <p:sp>
        <p:nvSpPr>
          <p:cNvPr id="23" name="Amazon Rekognition">
            <a:extLst>
              <a:ext uri="{FF2B5EF4-FFF2-40B4-BE49-F238E27FC236}">
                <a16:creationId xmlns:a16="http://schemas.microsoft.com/office/drawing/2014/main" id="{C260289E-E9B3-7B06-79D5-4ADAB5CE2B15}"/>
              </a:ext>
            </a:extLst>
          </p:cNvPr>
          <p:cNvSpPr txBox="1"/>
          <p:nvPr/>
        </p:nvSpPr>
        <p:spPr>
          <a:xfrm>
            <a:off x="7536668" y="4706860"/>
            <a:ext cx="633828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1400" b="0" spc="-7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en-US" altLang="ko-KR" sz="1600"/>
              <a:t>Kibana</a:t>
            </a:r>
            <a:endParaRPr sz="1167" dirty="0"/>
          </a:p>
        </p:txBody>
      </p:sp>
    </p:spTree>
    <p:extLst>
      <p:ext uri="{BB962C8B-B14F-4D97-AF65-F5344CB8AC3E}">
        <p14:creationId xmlns:p14="http://schemas.microsoft.com/office/powerpoint/2010/main" val="5395544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플랫폼 구축 후 변화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그린카의</a:t>
            </a:r>
            <a:r>
              <a:rPr lang="ko-KR" altLang="en-US" dirty="0"/>
              <a:t> 새로운 플랫폼 런칭 후</a:t>
            </a:r>
            <a:r>
              <a:rPr lang="en-US" altLang="ko-KR" dirty="0"/>
              <a:t>, </a:t>
            </a:r>
            <a:r>
              <a:rPr lang="ko-KR" altLang="en-US" dirty="0"/>
              <a:t>비즈니스에 새로운 활력이 생겼습니다</a:t>
            </a:r>
            <a:r>
              <a:rPr lang="en-US" altLang="ko-KR" dirty="0"/>
              <a:t>.</a:t>
            </a:r>
            <a:endParaRPr lang="en-KR" dirty="0"/>
          </a:p>
        </p:txBody>
      </p:sp>
      <p:graphicFrame>
        <p:nvGraphicFramePr>
          <p:cNvPr id="21" name="차트 7">
            <a:extLst>
              <a:ext uri="{FF2B5EF4-FFF2-40B4-BE49-F238E27FC236}">
                <a16:creationId xmlns:a16="http://schemas.microsoft.com/office/drawing/2014/main" id="{9D1847AF-F685-4A17-A458-841EB925DCB1}"/>
              </a:ext>
            </a:extLst>
          </p:cNvPr>
          <p:cNvGraphicFramePr/>
          <p:nvPr/>
        </p:nvGraphicFramePr>
        <p:xfrm>
          <a:off x="1205335" y="1928282"/>
          <a:ext cx="5473038" cy="4034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43">
            <a:extLst>
              <a:ext uri="{FF2B5EF4-FFF2-40B4-BE49-F238E27FC236}">
                <a16:creationId xmlns:a16="http://schemas.microsoft.com/office/drawing/2014/main" id="{D91F03FB-80D1-40B2-B806-68947F3D7B36}"/>
              </a:ext>
            </a:extLst>
          </p:cNvPr>
          <p:cNvSpPr txBox="1"/>
          <p:nvPr/>
        </p:nvSpPr>
        <p:spPr>
          <a:xfrm>
            <a:off x="7445108" y="1815482"/>
            <a:ext cx="437997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761922">
              <a:defRPr sz="2000" cap="all" spc="277">
                <a:solidFill>
                  <a:schemeClr val="accent1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b="1" dirty="0" err="1">
                <a:solidFill>
                  <a:schemeClr val="accent1"/>
                </a:solidFill>
              </a:rPr>
              <a:t>회원수</a:t>
            </a:r>
            <a:r>
              <a:rPr lang="ko-KR" altLang="en-US" sz="1667" b="1" dirty="0">
                <a:solidFill>
                  <a:schemeClr val="accent1"/>
                </a:solidFill>
              </a:rPr>
              <a:t> 증가</a:t>
            </a:r>
            <a:endParaRPr lang="en-US" sz="1667" b="1" dirty="0">
              <a:solidFill>
                <a:schemeClr val="accent1"/>
              </a:solidFill>
            </a:endParaRPr>
          </a:p>
          <a:p>
            <a:pPr defTabSz="761922">
              <a:defRPr sz="1000" cap="all" spc="250">
                <a:solidFill>
                  <a:srgbClr val="FF6900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lang="en-US" sz="833" dirty="0">
              <a:solidFill>
                <a:srgbClr val="FF6900"/>
              </a:solidFill>
            </a:endParaRPr>
          </a:p>
          <a:p>
            <a:pPr defTabSz="761922">
              <a:defRPr b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dirty="0"/>
              <a:t>신규 플랫폼 오픈 이후</a:t>
            </a:r>
            <a:r>
              <a:rPr lang="en-US" altLang="ko-KR" sz="1500" dirty="0"/>
              <a:t>, </a:t>
            </a:r>
            <a:r>
              <a:rPr lang="en-US" altLang="ko-KR" sz="1500" b="1" dirty="0"/>
              <a:t>00</a:t>
            </a:r>
            <a:r>
              <a:rPr lang="ko-KR" altLang="en-US" sz="1500" b="1" dirty="0"/>
              <a:t> </a:t>
            </a:r>
            <a:r>
              <a:rPr lang="en-US" altLang="ko-KR" sz="1500" b="1" dirty="0"/>
              <a:t>%</a:t>
            </a:r>
            <a:r>
              <a:rPr lang="ko-KR" altLang="en-US" sz="1500" b="1" dirty="0"/>
              <a:t> 증가</a:t>
            </a:r>
            <a:r>
              <a:rPr lang="ko-KR" altLang="en-US" sz="1500" dirty="0"/>
              <a:t>하였습니다</a:t>
            </a:r>
            <a:endParaRPr sz="1500" dirty="0"/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EEC00520-8D1C-42DE-A2A3-C14A5F6F6B8F}"/>
              </a:ext>
            </a:extLst>
          </p:cNvPr>
          <p:cNvSpPr txBox="1"/>
          <p:nvPr/>
        </p:nvSpPr>
        <p:spPr>
          <a:xfrm>
            <a:off x="7445108" y="3406598"/>
            <a:ext cx="437997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761922">
              <a:defRPr sz="2000" cap="all" spc="277">
                <a:solidFill>
                  <a:schemeClr val="accent4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dirty="0">
                <a:solidFill>
                  <a:schemeClr val="accent3"/>
                </a:solidFill>
              </a:rPr>
              <a:t>서비스 사용량 증가</a:t>
            </a:r>
            <a:endParaRPr sz="1667" dirty="0">
              <a:solidFill>
                <a:schemeClr val="accent3"/>
              </a:solidFill>
            </a:endParaRPr>
          </a:p>
          <a:p>
            <a:pPr defTabSz="761922">
              <a:defRPr sz="1000" cap="all" spc="250">
                <a:solidFill>
                  <a:srgbClr val="FFAE00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 dirty="0">
              <a:solidFill>
                <a:srgbClr val="FFAE00"/>
              </a:solidFill>
            </a:endParaRPr>
          </a:p>
          <a:p>
            <a:pPr defTabSz="761922">
              <a:defRPr b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dirty="0"/>
              <a:t>신규 플랫폼 오픈 이후</a:t>
            </a:r>
            <a:r>
              <a:rPr lang="en-US" altLang="ko-KR" sz="1500" dirty="0"/>
              <a:t>, 00</a:t>
            </a:r>
            <a:r>
              <a:rPr lang="ko-KR" altLang="en-US" sz="1500" dirty="0"/>
              <a:t>대</a:t>
            </a:r>
            <a:r>
              <a:rPr lang="en-US" altLang="ko-KR" sz="1500" dirty="0"/>
              <a:t>/</a:t>
            </a:r>
            <a:r>
              <a:rPr lang="ko-KR" altLang="en-US" sz="1500" dirty="0"/>
              <a:t>월</a:t>
            </a:r>
            <a:r>
              <a:rPr lang="en-US" altLang="ko-KR" sz="1500" dirty="0"/>
              <a:t>  </a:t>
            </a:r>
            <a:r>
              <a:rPr lang="ko-KR" altLang="en-US" sz="1500" dirty="0"/>
              <a:t>증가하였습니다</a:t>
            </a:r>
            <a:endParaRPr sz="1500" dirty="0"/>
          </a:p>
        </p:txBody>
      </p:sp>
      <p:sp>
        <p:nvSpPr>
          <p:cNvPr id="24" name="TextBox 45">
            <a:extLst>
              <a:ext uri="{FF2B5EF4-FFF2-40B4-BE49-F238E27FC236}">
                <a16:creationId xmlns:a16="http://schemas.microsoft.com/office/drawing/2014/main" id="{0377BA37-302B-4761-9DD1-8F4305C4F8D5}"/>
              </a:ext>
            </a:extLst>
          </p:cNvPr>
          <p:cNvSpPr txBox="1"/>
          <p:nvPr/>
        </p:nvSpPr>
        <p:spPr>
          <a:xfrm>
            <a:off x="7445108" y="4997715"/>
            <a:ext cx="4395099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761922">
              <a:defRPr sz="2000" cap="all" spc="277">
                <a:solidFill>
                  <a:schemeClr val="accent5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dirty="0"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매출 증가</a:t>
            </a:r>
            <a:endParaRPr sz="1667" dirty="0">
              <a:solidFill>
                <a:schemeClr val="accent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61922">
              <a:defRPr sz="1000" cap="all" spc="250">
                <a:solidFill>
                  <a:srgbClr val="289E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 dirty="0">
              <a:solidFill>
                <a:srgbClr val="289E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761922">
              <a:defRPr b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신규 플랫폼 오픈 이후</a:t>
            </a:r>
            <a:r>
              <a:rPr lang="en-US" altLang="ko-KR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00</a:t>
            </a:r>
            <a:r>
              <a:rPr lang="ko-KR" altLang="en-US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억 원 증가하였습니다</a:t>
            </a:r>
            <a:r>
              <a:rPr lang="en-US" altLang="ko-KR" sz="15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86%">
            <a:extLst>
              <a:ext uri="{FF2B5EF4-FFF2-40B4-BE49-F238E27FC236}">
                <a16:creationId xmlns:a16="http://schemas.microsoft.com/office/drawing/2014/main" id="{54E7BB26-512D-40DD-9787-7EB103E87455}"/>
              </a:ext>
            </a:extLst>
          </p:cNvPr>
          <p:cNvSpPr txBox="1"/>
          <p:nvPr/>
        </p:nvSpPr>
        <p:spPr>
          <a:xfrm>
            <a:off x="5643033" y="2402938"/>
            <a:ext cx="75180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609576">
              <a:defRPr sz="3000">
                <a:solidFill>
                  <a:schemeClr val="accent1"/>
                </a:solidFill>
                <a:latin typeface="Amazon Ember Heavy"/>
                <a:ea typeface="Amazon Ember Heavy"/>
                <a:cs typeface="Amazon Ember Heavy"/>
                <a:sym typeface="Amazon Ember Heavy"/>
              </a:defRPr>
            </a:lvl1pPr>
          </a:lstStyle>
          <a:p>
            <a:r>
              <a:rPr sz="2500" dirty="0"/>
              <a:t>86%</a:t>
            </a:r>
          </a:p>
        </p:txBody>
      </p:sp>
    </p:spTree>
    <p:extLst>
      <p:ext uri="{BB962C8B-B14F-4D97-AF65-F5344CB8AC3E}">
        <p14:creationId xmlns:p14="http://schemas.microsoft.com/office/powerpoint/2010/main" val="708563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향후 계획</a:t>
            </a:r>
            <a:endParaRPr lang="en-K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220C03-100E-D11F-23DF-6B83BFE4E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그린카의</a:t>
            </a:r>
            <a:r>
              <a:rPr lang="ko-KR" altLang="en-US" dirty="0"/>
              <a:t> 도전과 변화는 계속 이어집니다</a:t>
            </a:r>
            <a:r>
              <a:rPr lang="en-US" altLang="ko-KR" dirty="0"/>
              <a:t>. </a:t>
            </a:r>
            <a:r>
              <a:rPr lang="ko-KR" altLang="en-US" dirty="0"/>
              <a:t>더 좋은 서비스를 위한 시도는 더 많은 고객의 행복을 불러옵니다</a:t>
            </a:r>
            <a:r>
              <a:rPr lang="en-US" altLang="ko-KR" dirty="0"/>
              <a:t>.</a:t>
            </a:r>
            <a:endParaRPr lang="en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78ABA0A-DABC-4AC4-8337-81D1A91B1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69160"/>
            <a:ext cx="3048000" cy="2032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BBBBD4E-F967-4E0F-AEEF-224EA3E9F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4"/>
          <a:stretch/>
        </p:blipFill>
        <p:spPr>
          <a:xfrm>
            <a:off x="4640580" y="2169160"/>
            <a:ext cx="3048001" cy="197612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43806D2-9738-4B11-818D-82A25A7C6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61" y="2169160"/>
            <a:ext cx="3048000" cy="2032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E4EB29D8-77AF-462B-9593-FD65D468309B}"/>
              </a:ext>
            </a:extLst>
          </p:cNvPr>
          <p:cNvSpPr/>
          <p:nvPr/>
        </p:nvSpPr>
        <p:spPr>
          <a:xfrm>
            <a:off x="1295400" y="4145280"/>
            <a:ext cx="3048000" cy="1554480"/>
          </a:xfrm>
          <a:prstGeom prst="rect">
            <a:avLst/>
          </a:prstGeom>
          <a:gradFill>
            <a:gsLst>
              <a:gs pos="100000">
                <a:srgbClr val="7E4FF3"/>
              </a:gs>
              <a:gs pos="0">
                <a:srgbClr val="DB2BB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8099" rIns="38099" anchor="ctr"/>
          <a:lstStyle/>
          <a:p>
            <a:pPr defTabSz="647497">
              <a:lnSpc>
                <a:spcPct val="90000"/>
              </a:lnSpc>
            </a:pPr>
            <a:endParaRPr lang="ko-KR" altLang="en-US" sz="1667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23A242D-C323-4D0C-8912-FB49D26BAB8B}"/>
              </a:ext>
            </a:extLst>
          </p:cNvPr>
          <p:cNvSpPr/>
          <p:nvPr/>
        </p:nvSpPr>
        <p:spPr>
          <a:xfrm>
            <a:off x="4640581" y="4145280"/>
            <a:ext cx="3048000" cy="1554480"/>
          </a:xfrm>
          <a:prstGeom prst="rect">
            <a:avLst/>
          </a:prstGeom>
          <a:gradFill>
            <a:gsLst>
              <a:gs pos="100000">
                <a:srgbClr val="7E4FF3"/>
              </a:gs>
              <a:gs pos="0">
                <a:srgbClr val="DB2BB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8099" rIns="38099" anchor="ctr"/>
          <a:lstStyle/>
          <a:p>
            <a:pPr defTabSz="647497">
              <a:lnSpc>
                <a:spcPct val="90000"/>
              </a:lnSpc>
            </a:pPr>
            <a:endParaRPr lang="ko-KR" altLang="en-US" sz="1667" dirty="0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F2128D3-DA55-42BC-85E2-E167FF2A8CC7}"/>
              </a:ext>
            </a:extLst>
          </p:cNvPr>
          <p:cNvSpPr/>
          <p:nvPr/>
        </p:nvSpPr>
        <p:spPr>
          <a:xfrm>
            <a:off x="7985762" y="4145280"/>
            <a:ext cx="3048000" cy="1554480"/>
          </a:xfrm>
          <a:prstGeom prst="rect">
            <a:avLst/>
          </a:prstGeom>
          <a:gradFill>
            <a:gsLst>
              <a:gs pos="100000">
                <a:srgbClr val="7E4FF3"/>
              </a:gs>
              <a:gs pos="0">
                <a:srgbClr val="DB2BB6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8099" rIns="38099" anchor="ctr"/>
          <a:lstStyle/>
          <a:p>
            <a:pPr defTabSz="647497">
              <a:lnSpc>
                <a:spcPct val="90000"/>
              </a:lnSpc>
            </a:pPr>
            <a:endParaRPr lang="ko-KR" altLang="en-US" sz="1667">
              <a:solidFill>
                <a:srgbClr val="FFFFFF"/>
              </a:solidFill>
              <a:latin typeface="Amazon Ember"/>
              <a:cs typeface="Amazon Ember"/>
            </a:endParaRPr>
          </a:p>
        </p:txBody>
      </p:sp>
      <p:sp>
        <p:nvSpPr>
          <p:cNvPr id="15" name="50$/month">
            <a:extLst>
              <a:ext uri="{FF2B5EF4-FFF2-40B4-BE49-F238E27FC236}">
                <a16:creationId xmlns:a16="http://schemas.microsoft.com/office/drawing/2014/main" id="{975B137C-DBC5-486B-8D04-94A8434DFAF8}"/>
              </a:ext>
            </a:extLst>
          </p:cNvPr>
          <p:cNvSpPr txBox="1"/>
          <p:nvPr/>
        </p:nvSpPr>
        <p:spPr>
          <a:xfrm>
            <a:off x="1498972" y="4436140"/>
            <a:ext cx="3048000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defTabSz="914363">
              <a:lnSpc>
                <a:spcPct val="90000"/>
              </a:lnSpc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dirty="0"/>
              <a:t>실시간 차량 관제</a:t>
            </a:r>
            <a:r>
              <a:rPr lang="en-US" altLang="ko-KR" sz="1667" dirty="0"/>
              <a:t> </a:t>
            </a:r>
            <a:r>
              <a:rPr lang="ko-KR" altLang="en-US" sz="1667" dirty="0"/>
              <a:t>고도화</a:t>
            </a:r>
            <a:endParaRPr sz="1667" dirty="0"/>
          </a:p>
        </p:txBody>
      </p:sp>
      <p:sp>
        <p:nvSpPr>
          <p:cNvPr id="16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78EFE635-F561-44B6-B380-CD3B00B98AA6}"/>
              </a:ext>
            </a:extLst>
          </p:cNvPr>
          <p:cNvSpPr txBox="1"/>
          <p:nvPr/>
        </p:nvSpPr>
        <p:spPr>
          <a:xfrm>
            <a:off x="1459791" y="4842528"/>
            <a:ext cx="2844428" cy="62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l"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Amazon kinesis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를 활용하여 차량 관제 시스템을 </a:t>
            </a:r>
            <a:r>
              <a:rPr lang="ko-KR" altLang="en-US" sz="1167" dirty="0" err="1">
                <a:solidFill>
                  <a:srgbClr val="E6EAF3"/>
                </a:solidFill>
                <a:latin typeface="맑은 고딕"/>
                <a:ea typeface="맑은 고딕"/>
              </a:rPr>
              <a:t>고도화하여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,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 안정적인 </a:t>
            </a:r>
            <a:r>
              <a:rPr lang="ko-KR" altLang="en-US" sz="1167" dirty="0" err="1">
                <a:solidFill>
                  <a:srgbClr val="E6EAF3"/>
                </a:solidFill>
                <a:latin typeface="맑은 고딕"/>
                <a:ea typeface="맑은 고딕"/>
              </a:rPr>
              <a:t>카쉐어링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 서비스를 운영하겠습니다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endParaRPr lang="ko-KR" altLang="en-US" sz="1167" dirty="0">
              <a:solidFill>
                <a:srgbClr val="E6EAF3"/>
              </a:solidFill>
              <a:latin typeface="맑은 고딕"/>
              <a:ea typeface="맑은 고딕"/>
            </a:endParaRPr>
          </a:p>
        </p:txBody>
      </p:sp>
      <p:sp>
        <p:nvSpPr>
          <p:cNvPr id="17" name="50$/month">
            <a:extLst>
              <a:ext uri="{FF2B5EF4-FFF2-40B4-BE49-F238E27FC236}">
                <a16:creationId xmlns:a16="http://schemas.microsoft.com/office/drawing/2014/main" id="{A5B5C59B-1FA9-47C2-B15F-1E46C4041740}"/>
              </a:ext>
            </a:extLst>
          </p:cNvPr>
          <p:cNvSpPr txBox="1"/>
          <p:nvPr/>
        </p:nvSpPr>
        <p:spPr>
          <a:xfrm>
            <a:off x="4798432" y="4436140"/>
            <a:ext cx="2182845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097280">
              <a:lnSpc>
                <a:spcPct val="90000"/>
              </a:lnSpc>
              <a:defRPr sz="20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</a:defRPr>
            </a:lvl1pPr>
          </a:lstStyle>
          <a:p>
            <a:pPr defTabSz="914363">
              <a:defRPr sz="22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667" dirty="0"/>
              <a:t>서비스 자동화</a:t>
            </a:r>
          </a:p>
        </p:txBody>
      </p:sp>
      <p:sp>
        <p:nvSpPr>
          <p:cNvPr id="18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B8D3D579-3678-452F-827F-183388BFEA60}"/>
              </a:ext>
            </a:extLst>
          </p:cNvPr>
          <p:cNvSpPr txBox="1"/>
          <p:nvPr/>
        </p:nvSpPr>
        <p:spPr>
          <a:xfrm>
            <a:off x="4759251" y="4842528"/>
            <a:ext cx="2929330" cy="62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AWS Lambda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등을 활용하여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업무 자동화를 구현하고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,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비즈니스의 수행 속도를 개선해 가겠습니다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endParaRPr lang="ko-KR" altLang="en-US" sz="1167" dirty="0">
              <a:solidFill>
                <a:srgbClr val="E6EAF3"/>
              </a:solidFill>
              <a:latin typeface="맑은 고딕"/>
              <a:ea typeface="맑은 고딕"/>
            </a:endParaRPr>
          </a:p>
        </p:txBody>
      </p:sp>
      <p:sp>
        <p:nvSpPr>
          <p:cNvPr id="19" name="50$/month">
            <a:extLst>
              <a:ext uri="{FF2B5EF4-FFF2-40B4-BE49-F238E27FC236}">
                <a16:creationId xmlns:a16="http://schemas.microsoft.com/office/drawing/2014/main" id="{96880BE4-3B17-4818-AF23-A453E6869255}"/>
              </a:ext>
            </a:extLst>
          </p:cNvPr>
          <p:cNvSpPr txBox="1"/>
          <p:nvPr/>
        </p:nvSpPr>
        <p:spPr>
          <a:xfrm>
            <a:off x="8169436" y="4436140"/>
            <a:ext cx="2182845" cy="30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8" tIns="35718" rIns="35718" bIns="3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1097280">
              <a:lnSpc>
                <a:spcPct val="90000"/>
              </a:lnSpc>
              <a:defRPr sz="2000" cap="all" spc="183">
                <a:solidFill>
                  <a:srgbClr val="FFFFFF"/>
                </a:solidFill>
                <a:latin typeface="Amazon Ember"/>
                <a:ea typeface="Amazon Ember"/>
                <a:cs typeface="Amazon Ember"/>
              </a:defRPr>
            </a:lvl1pPr>
          </a:lstStyle>
          <a:p>
            <a:r>
              <a:rPr lang="ko-KR" altLang="en-US" sz="1667" dirty="0"/>
              <a:t>친환경 경영 강화</a:t>
            </a:r>
            <a:endParaRPr lang="en-US" altLang="ko-KR" sz="1667" dirty="0"/>
          </a:p>
        </p:txBody>
      </p:sp>
      <p:sp>
        <p:nvSpPr>
          <p:cNvPr id="20" name="국내를 넘어 글로벌 인포테인먼트 분야를 선도하고 있습니다.">
            <a:extLst>
              <a:ext uri="{FF2B5EF4-FFF2-40B4-BE49-F238E27FC236}">
                <a16:creationId xmlns:a16="http://schemas.microsoft.com/office/drawing/2014/main" id="{CBCA9FE0-2BAC-4A43-9431-3F7324A4B1B3}"/>
              </a:ext>
            </a:extLst>
          </p:cNvPr>
          <p:cNvSpPr txBox="1"/>
          <p:nvPr/>
        </p:nvSpPr>
        <p:spPr>
          <a:xfrm>
            <a:off x="8130255" y="4842528"/>
            <a:ext cx="2844428" cy="627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lnSpc>
                <a:spcPct val="110000"/>
              </a:lnSpc>
              <a:defRPr b="0">
                <a:solidFill>
                  <a:srgbClr val="E6EAF3"/>
                </a:solid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On-Premise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에 구성된 서비스를 추가로 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AWS </a:t>
            </a:r>
            <a:r>
              <a:rPr lang="ko-KR" altLang="en-US" sz="1167" dirty="0">
                <a:solidFill>
                  <a:srgbClr val="E6EAF3"/>
                </a:solidFill>
                <a:latin typeface="맑은 고딕"/>
                <a:ea typeface="맑은 고딕"/>
              </a:rPr>
              <a:t>이전하여 탄소 발생량 감소를 위해 노력하겠습니다</a:t>
            </a:r>
            <a:r>
              <a:rPr lang="en-US" altLang="ko-KR" sz="1167" dirty="0">
                <a:solidFill>
                  <a:srgbClr val="E6EAF3"/>
                </a:solidFill>
                <a:latin typeface="맑은 고딕"/>
                <a:ea typeface="맑은 고딕"/>
              </a:rPr>
              <a:t>.</a:t>
            </a:r>
            <a:endParaRPr lang="ko-KR" altLang="en-US" sz="1167" dirty="0">
              <a:solidFill>
                <a:srgbClr val="E6EAF3"/>
              </a:solidFill>
              <a:latin typeface="맑은 고딕"/>
              <a:ea typeface="맑은 고딕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77BF882-D86F-4210-92A3-13A666B75E4A}"/>
              </a:ext>
            </a:extLst>
          </p:cNvPr>
          <p:cNvSpPr/>
          <p:nvPr/>
        </p:nvSpPr>
        <p:spPr>
          <a:xfrm>
            <a:off x="1295399" y="2146803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175B89F-DE21-49DB-9760-8D493D5ADFAD}"/>
              </a:ext>
            </a:extLst>
          </p:cNvPr>
          <p:cNvSpPr/>
          <p:nvPr/>
        </p:nvSpPr>
        <p:spPr>
          <a:xfrm>
            <a:off x="4640581" y="2146803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50A6CB7-346C-4A98-B5C0-833F6EC0895E}"/>
              </a:ext>
            </a:extLst>
          </p:cNvPr>
          <p:cNvSpPr/>
          <p:nvPr/>
        </p:nvSpPr>
        <p:spPr>
          <a:xfrm>
            <a:off x="7985761" y="2146803"/>
            <a:ext cx="3048000" cy="19984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이미지</a:t>
            </a:r>
          </a:p>
        </p:txBody>
      </p:sp>
    </p:spTree>
    <p:extLst>
      <p:ext uri="{BB962C8B-B14F-4D97-AF65-F5344CB8AC3E}">
        <p14:creationId xmlns:p14="http://schemas.microsoft.com/office/powerpoint/2010/main" val="285328378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C1831-9DF2-4950-BDE4-05F794383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3148568"/>
            <a:ext cx="3429000" cy="369332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김성준</a:t>
            </a:r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58EF0-3A05-4479-8EB8-284D10D816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sungjoon.kim@lotte.net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D4B0B-299B-4F96-9A4E-2294380C4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5949" y="3148568"/>
            <a:ext cx="3429000" cy="369332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양주동</a:t>
            </a:r>
            <a:endParaRPr 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4AADF5-0B6D-413B-88EB-FD23A429B1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jdyang@lotte.net</a:t>
            </a:r>
          </a:p>
        </p:txBody>
      </p:sp>
    </p:spTree>
    <p:extLst>
      <p:ext uri="{BB962C8B-B14F-4D97-AF65-F5344CB8AC3E}">
        <p14:creationId xmlns:p14="http://schemas.microsoft.com/office/powerpoint/2010/main" val="10624346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EC1B7-742D-4392-80B5-6474EDB7F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485900"/>
            <a:ext cx="11582400" cy="4443717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/>
              <a:t>카셰어링이란</a:t>
            </a:r>
            <a:r>
              <a:rPr lang="en-US" altLang="ko-KR"/>
              <a:t>?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/>
              <a:t>그린카 소개</a:t>
            </a:r>
            <a:endParaRPr lang="en-US" altLang="ko-KR"/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/>
              <a:t>그린카 차세대 시스템 구축 사례</a:t>
            </a:r>
            <a:endParaRPr lang="en-US" altLang="ko-KR"/>
          </a:p>
          <a:p>
            <a:pPr marL="896938" lvl="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 sz="2400"/>
              <a:t>차세대 시스템 인프라 구축 전략</a:t>
            </a:r>
          </a:p>
          <a:p>
            <a:pPr marL="896938" lvl="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 sz="2400"/>
              <a:t>데이터 처리부분 설계</a:t>
            </a:r>
          </a:p>
          <a:p>
            <a:pPr marL="896938" lvl="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 sz="2400"/>
              <a:t>데이터베이스 선정</a:t>
            </a:r>
          </a:p>
          <a:p>
            <a:pPr marL="896938" lvl="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 sz="2400"/>
              <a:t>시스템 아키텍처</a:t>
            </a:r>
          </a:p>
          <a:p>
            <a:pPr marL="896938" lvl="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 sz="2400"/>
              <a:t>성능 관리 방안</a:t>
            </a:r>
          </a:p>
          <a:p>
            <a:pPr marL="896938" lvl="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ko-KR" altLang="en-US" sz="2400"/>
              <a:t>적용 효과 및 향후 계획</a:t>
            </a:r>
            <a:endParaRPr lang="en-US" altLang="ko-KR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4778D7-63D3-452F-A405-AD3F0154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3" name="Picture Placeholder 16">
            <a:extLst>
              <a:ext uri="{FF2B5EF4-FFF2-40B4-BE49-F238E27FC236}">
                <a16:creationId xmlns:a16="http://schemas.microsoft.com/office/drawing/2014/main" id="{66C5DBBC-A30C-9CA4-0760-59F66E607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" b="147"/>
          <a:stretch/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27F9FD03-A4BD-B5C2-41AB-5D9CC7AD33FF}"/>
              </a:ext>
            </a:extLst>
          </p:cNvPr>
          <p:cNvSpPr/>
          <p:nvPr/>
        </p:nvSpPr>
        <p:spPr>
          <a:xfrm>
            <a:off x="6248401" y="0"/>
            <a:ext cx="5943600" cy="4470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1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810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오토스케일링 서비스에 대한 부하 테스트 시행 (AWS에 대한 검증)…"/>
          <p:cNvSpPr txBox="1"/>
          <p:nvPr/>
        </p:nvSpPr>
        <p:spPr>
          <a:xfrm>
            <a:off x="402830" y="3025075"/>
            <a:ext cx="8616078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marL="126995" indent="-126995" defTabSz="380985">
              <a:spcBef>
                <a:spcPts val="3000"/>
              </a:spcBef>
              <a:buClr>
                <a:srgbClr val="F8F8F8"/>
              </a:buClr>
              <a:buSzPct val="100000"/>
              <a:buFont typeface="Arial"/>
              <a:buChar char="•"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endParaRPr sz="2000" dirty="0">
              <a:latin typeface="Amazon Ember"/>
              <a:ea typeface="Amazon Ember"/>
              <a:cs typeface="Amazon Ember"/>
              <a:sym typeface="Amazon Ember"/>
            </a:endParaRPr>
          </a:p>
        </p:txBody>
      </p:sp>
      <p:sp>
        <p:nvSpPr>
          <p:cNvPr id="513" name="제목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indent="85499" defTabSz="470534">
              <a:defRPr sz="3800"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r>
              <a:rPr lang="ko-KR" altLang="en-US" sz="4000"/>
              <a:t>카셰어링이란</a:t>
            </a:r>
            <a:r>
              <a:rPr lang="en-US" altLang="ko-KR" sz="4000"/>
              <a:t>?</a:t>
            </a:r>
            <a:endParaRPr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343DF1-5EE3-3055-3FBC-1E82A041F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18" y="1026252"/>
            <a:ext cx="11582400" cy="430887"/>
          </a:xfrm>
        </p:spPr>
        <p:txBody>
          <a:bodyPr vert="horz" lIns="0" tIns="45720" rIns="0" bIns="45720" rtlCol="0">
            <a:spAutoFit/>
          </a:bodyPr>
          <a:lstStyle/>
          <a:p>
            <a:r>
              <a:rPr lang="ko-KR" altLang="en-US" sz="2200" kern="0" cap="none" spc="0">
                <a:latin typeface="Malgun Gothic"/>
                <a:ea typeface="Malgun Gothic"/>
              </a:rPr>
              <a:t>공유 경제의 시작</a:t>
            </a:r>
            <a:r>
              <a:rPr lang="en-US" altLang="ko-KR" sz="2200" kern="0" cap="none" spc="0">
                <a:latin typeface="Malgun Gothic"/>
                <a:ea typeface="Malgun Gothic"/>
              </a:rPr>
              <a:t>, </a:t>
            </a:r>
            <a:r>
              <a:rPr lang="ko-KR" altLang="en-US" sz="2200" kern="0" cap="none" spc="0">
                <a:latin typeface="Malgun Gothic"/>
                <a:ea typeface="Malgun Gothic"/>
              </a:rPr>
              <a:t>카셰어링</a:t>
            </a:r>
            <a:endParaRPr lang="ko-KR" altLang="en-US" sz="2200" kern="0" cap="none" spc="0" dirty="0">
              <a:latin typeface="Malgun Gothic"/>
              <a:ea typeface="Malgun Gothic"/>
            </a:endParaRPr>
          </a:p>
        </p:txBody>
      </p:sp>
      <p:sp>
        <p:nvSpPr>
          <p:cNvPr id="512" name="내용 개체 틀 2"/>
          <p:cNvSpPr txBox="1">
            <a:spLocks noGrp="1"/>
          </p:cNvSpPr>
          <p:nvPr>
            <p:ph sz="quarter" idx="11"/>
          </p:nvPr>
        </p:nvSpPr>
        <p:spPr>
          <a:xfrm>
            <a:off x="304800" y="2019300"/>
            <a:ext cx="11582400" cy="3277820"/>
          </a:xfrm>
          <a:prstGeom prst="rect">
            <a:avLst/>
          </a:prstGeom>
        </p:spPr>
        <p:txBody>
          <a:bodyPr/>
          <a:lstStyle/>
          <a:p>
            <a:pPr marL="152400" marR="0" lvl="0" indent="-152400" algn="l" defTabSz="457200" rtl="0" eaLnBrk="1" fontAlgn="auto" latinLnBrk="0" hangingPunct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Font typeface="Arial"/>
              <a:buChar char="•"/>
              <a:tabLst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전세계적 트렌드 </a:t>
            </a:r>
            <a:r>
              <a:rPr kumimoji="0" lang="en-US" altLang="ko-K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·</a:t>
            </a:r>
            <a:r>
              <a:rPr kumimoji="0" lang="ko-KR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/>
                <a:ea typeface="Amazon Ember"/>
                <a:cs typeface="Amazon Ember"/>
                <a:sym typeface="Amazon Ember"/>
              </a:rPr>
              <a:t> </a:t>
            </a:r>
            <a:r>
              <a:rPr kumimoji="0" lang="ko-KR" altLang="en-US" sz="2000" b="1" i="0" u="none" strike="noStrike" kern="0" cap="none" spc="0" normalizeH="0" baseline="0" noProof="0">
                <a:ln>
                  <a:noFill/>
                </a:ln>
                <a:solidFill>
                  <a:srgbClr val="FFAE00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공유 경제</a:t>
            </a:r>
            <a:r>
              <a: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의 대표</a:t>
            </a:r>
            <a:r>
              <a:rPr kumimoji="0" lang="en-US" altLang="ko-KR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, </a:t>
            </a:r>
            <a:r>
              <a:rPr kumimoji="0" lang="ko-KR" alt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카셰어링</a:t>
            </a:r>
            <a:endParaRPr kumimoji="0" lang="en-US" altLang="ko-K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/>
              <a:ea typeface="Amazon Ember"/>
              <a:cs typeface="Amazon Ember"/>
              <a:sym typeface="Amazon Ember"/>
            </a:endParaRPr>
          </a:p>
          <a:p>
            <a:pPr marL="444500" marR="0" lvl="0" indent="-1397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Tx/>
              <a:buChar char="▪"/>
              <a:tabLst/>
              <a:defRPr b="0">
                <a:solidFill>
                  <a:srgbClr val="A9A9A9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글로벌 차량 공유 시장은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2025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2,000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억 달러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, 2040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3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조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3,000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억 달러 규모로 성장할 것으로 예상</a:t>
            </a:r>
            <a:b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- </a:t>
            </a: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미국 시장조사기관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HIS </a:t>
            </a: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오토모티브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(HIS Automotive) </a:t>
            </a:r>
            <a:r>
              <a: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추정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–</a:t>
            </a:r>
            <a:b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mazon Ember"/>
              <a:ea typeface="Amazon Ember"/>
              <a:cs typeface="Amazon Ember"/>
              <a:sym typeface="Amazon Ember"/>
            </a:endParaRPr>
          </a:p>
          <a:p>
            <a:pPr marL="444500" marR="0" lvl="0" indent="-1397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Tx/>
              <a:buChar char="▪"/>
              <a:tabLst/>
              <a:defRPr b="0">
                <a:solidFill>
                  <a:srgbClr val="A9A9A9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국내 차량 공유 시장은 꾸준히 성장 중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, 2021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 기준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3,000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억원을 넘어서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10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년간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500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배 이상 성장</a:t>
            </a:r>
            <a:b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lang="en-US" altLang="ko-KR" sz="1400" kern="0">
                <a:solidFill>
                  <a:schemeClr val="tx1">
                    <a:lumMod val="95000"/>
                  </a:schemeClr>
                </a:solidFill>
                <a:latin typeface="Malgun Gothic"/>
                <a:ea typeface="Malgun Gothic"/>
                <a:sym typeface="Malgun Gothic"/>
              </a:rPr>
              <a:t>- 2021 </a:t>
            </a:r>
            <a:r>
              <a:rPr lang="ko-KR" altLang="en-US" sz="1400" kern="0">
                <a:solidFill>
                  <a:schemeClr val="tx1">
                    <a:lumMod val="95000"/>
                  </a:schemeClr>
                </a:solidFill>
                <a:latin typeface="Malgun Gothic"/>
                <a:ea typeface="Malgun Gothic"/>
                <a:sym typeface="Malgun Gothic"/>
              </a:rPr>
              <a:t>삼성증권 보고서 </a:t>
            </a:r>
            <a:r>
              <a:rPr lang="en-US" altLang="ko-KR" sz="1400" kern="0">
                <a:solidFill>
                  <a:schemeClr val="tx1">
                    <a:lumMod val="95000"/>
                  </a:schemeClr>
                </a:solidFill>
                <a:latin typeface="Malgun Gothic"/>
                <a:ea typeface="Malgun Gothic"/>
                <a:sym typeface="Malgun Gothic"/>
              </a:rPr>
              <a:t>-</a:t>
            </a:r>
            <a:endParaRPr lang="ko-KR" altLang="en-US" sz="1400" kern="0" dirty="0">
              <a:solidFill>
                <a:schemeClr val="tx1">
                  <a:lumMod val="95000"/>
                </a:schemeClr>
              </a:solidFill>
              <a:latin typeface="Malgun Gothic"/>
              <a:ea typeface="Malgun Gothic"/>
              <a:sym typeface="Amazon Ember"/>
            </a:endParaRPr>
          </a:p>
          <a:p>
            <a:pPr marL="152400" marR="0" lvl="0" indent="-152400" algn="l" defTabSz="457200" rtl="0" eaLnBrk="1" fontAlgn="auto" latinLnBrk="0" hangingPunct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Font typeface="Arial"/>
              <a:buChar char="•"/>
              <a:tabLst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내 차</a:t>
            </a:r>
            <a:r>
              <a: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에서</a:t>
            </a:r>
            <a:r>
              <a: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/>
                <a:ea typeface="Amazon Ember"/>
                <a:cs typeface="Amazon Ember"/>
                <a:sym typeface="Amazon Ember"/>
              </a:rPr>
              <a:t> </a:t>
            </a:r>
            <a:r>
              <a:rPr kumimoji="0" lang="ko-KR" alt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공유</a:t>
            </a:r>
            <a:r>
              <a:rPr kumimoji="0" lang="ko-KR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로 패러다임의 변화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mazon Ember"/>
              <a:ea typeface="Amazon Ember"/>
              <a:cs typeface="Amazon Ember"/>
              <a:sym typeface="Amazon Ember"/>
            </a:endParaRPr>
          </a:p>
          <a:p>
            <a:pPr marL="444500" marR="0" lvl="0" indent="-139700" algn="l" defTabSz="4572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Tx/>
              <a:buChar char="▪"/>
              <a:tabLst/>
              <a:defRPr b="0">
                <a:solidFill>
                  <a:srgbClr val="A9A9A9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국내 차량 공유 시장은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1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인 가구의 증가와 신차 구매 감소로 인해 수요가 증가하고 있으며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,</a:t>
            </a:r>
            <a:b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1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인 가구 비중은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2015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27%, 2019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30%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에서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2020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년 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33%</a:t>
            </a:r>
            <a:r>
              <a: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로 꾸준히 증가하고 있음</a:t>
            </a:r>
            <a: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t>.</a:t>
            </a:r>
            <a:br>
              <a:rPr kumimoji="0" lang="en-US" altLang="ko-KR" sz="1600" b="0" i="0" u="none" strike="noStrike" kern="0" cap="none" spc="0" normalizeH="0" baseline="0" noProof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</a:br>
            <a:r>
              <a:rPr lang="en-US" altLang="ko-KR" sz="1400" kern="0">
                <a:solidFill>
                  <a:schemeClr val="tx1">
                    <a:lumMod val="95000"/>
                  </a:schemeClr>
                </a:solidFill>
                <a:latin typeface="Amazon Ember"/>
                <a:ea typeface="Amazon Ember"/>
                <a:cs typeface="Amazon Ember"/>
                <a:sym typeface="Amazon Ember"/>
              </a:rPr>
              <a:t>- </a:t>
            </a:r>
            <a:r>
              <a:rPr lang="ko-KR" altLang="en-US" sz="1400" kern="0">
                <a:solidFill>
                  <a:schemeClr val="tx1">
                    <a:lumMod val="95000"/>
                  </a:schemeClr>
                </a:solidFill>
                <a:latin typeface="Amazon Ember"/>
                <a:ea typeface="Amazon Ember"/>
                <a:cs typeface="Amazon Ember"/>
                <a:sym typeface="Amazon Ember"/>
              </a:rPr>
              <a:t>삼성증권 연구원 </a:t>
            </a:r>
            <a:r>
              <a:rPr lang="en-US" altLang="ko-KR" sz="1400" kern="0">
                <a:solidFill>
                  <a:schemeClr val="tx1">
                    <a:lumMod val="95000"/>
                  </a:schemeClr>
                </a:solidFill>
                <a:latin typeface="Amazon Ember"/>
                <a:ea typeface="Amazon Ember"/>
                <a:cs typeface="Amazon Ember"/>
                <a:sym typeface="Amazon Ember"/>
              </a:rPr>
              <a:t>-</a:t>
            </a:r>
            <a:endParaRPr sz="18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카셰어링이란</a:t>
            </a:r>
            <a:r>
              <a:rPr lang="en-US" altLang="ko-KR"/>
              <a:t>?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공유 경제의 시작</a:t>
            </a:r>
            <a:r>
              <a:rPr lang="en-US" altLang="ko-KR" sz="2200"/>
              <a:t>, </a:t>
            </a:r>
            <a:r>
              <a:rPr lang="ko-KR" altLang="en-US" sz="2200"/>
              <a:t>카셰어링</a:t>
            </a:r>
          </a:p>
        </p:txBody>
      </p:sp>
      <p:grpSp>
        <p:nvGrpSpPr>
          <p:cNvPr id="15" name="object 6">
            <a:extLst>
              <a:ext uri="{FF2B5EF4-FFF2-40B4-BE49-F238E27FC236}">
                <a16:creationId xmlns:a16="http://schemas.microsoft.com/office/drawing/2014/main" id="{0410092B-25EE-4957-2D79-550B1E176B6F}"/>
              </a:ext>
            </a:extLst>
          </p:cNvPr>
          <p:cNvGrpSpPr/>
          <p:nvPr/>
        </p:nvGrpSpPr>
        <p:grpSpPr>
          <a:xfrm>
            <a:off x="6596743" y="1605432"/>
            <a:ext cx="5125720" cy="4481830"/>
            <a:chOff x="6336791" y="1362836"/>
            <a:chExt cx="5125720" cy="4481830"/>
          </a:xfrm>
        </p:grpSpPr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069015C6-674C-598E-03CA-66751B6E045F}"/>
                </a:ext>
              </a:extLst>
            </p:cNvPr>
            <p:cNvSpPr/>
            <p:nvPr/>
          </p:nvSpPr>
          <p:spPr>
            <a:xfrm>
              <a:off x="9306305" y="1600757"/>
              <a:ext cx="1440179" cy="30558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151946AB-1B92-C949-D35B-731222394491}"/>
                </a:ext>
              </a:extLst>
            </p:cNvPr>
            <p:cNvSpPr/>
            <p:nvPr/>
          </p:nvSpPr>
          <p:spPr>
            <a:xfrm>
              <a:off x="6336791" y="1538477"/>
              <a:ext cx="1439798" cy="30201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ED15296A-28D0-02F6-631D-DC81FE675A75}"/>
                </a:ext>
              </a:extLst>
            </p:cNvPr>
            <p:cNvSpPr/>
            <p:nvPr/>
          </p:nvSpPr>
          <p:spPr>
            <a:xfrm>
              <a:off x="7688198" y="1362836"/>
              <a:ext cx="1698878" cy="34099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D73A178A-522E-DF4D-3887-B0507E8D64B1}"/>
                </a:ext>
              </a:extLst>
            </p:cNvPr>
            <p:cNvSpPr/>
            <p:nvPr/>
          </p:nvSpPr>
          <p:spPr>
            <a:xfrm>
              <a:off x="8201405" y="3777614"/>
              <a:ext cx="3260598" cy="20669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2x">
            <a:extLst>
              <a:ext uri="{FF2B5EF4-FFF2-40B4-BE49-F238E27FC236}">
                <a16:creationId xmlns:a16="http://schemas.microsoft.com/office/drawing/2014/main" id="{21F9C29D-834D-AA2C-19EF-C5E45D6CFF2B}"/>
              </a:ext>
            </a:extLst>
          </p:cNvPr>
          <p:cNvSpPr txBox="1"/>
          <p:nvPr/>
        </p:nvSpPr>
        <p:spPr>
          <a:xfrm>
            <a:off x="342900" y="1843353"/>
            <a:ext cx="2660985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1097280">
              <a:defRPr sz="6000" b="0">
                <a:solidFill>
                  <a:srgbClr val="FF379D"/>
                </a:solidFill>
                <a:latin typeface="Amazon Ember Heavy"/>
                <a:ea typeface="Amazon Ember Heavy"/>
                <a:cs typeface="Amazon Ember Heavy"/>
                <a:sym typeface="Amazon Ember Heavy"/>
              </a:defRPr>
            </a:lvl1pPr>
          </a:lstStyle>
          <a:p>
            <a:r>
              <a:rPr lang="ko-KR" altLang="en-US" sz="2000" b="1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카셰어링</a:t>
            </a:r>
            <a:r>
              <a:rPr lang="en-US" altLang="ko-KR" sz="2000" b="1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(Car</a:t>
            </a:r>
            <a:r>
              <a:rPr lang="ko-KR" altLang="en-US" sz="2000" b="1">
                <a:solidFill>
                  <a:schemeClr val="accent6"/>
                </a:solidFill>
                <a:latin typeface="Amazon Ember Display" panose="020F0603020204020204" pitchFamily="34" charset="0"/>
                <a:ea typeface="맑은 고딕" panose="020B0503020000020004" pitchFamily="50" charset="-127"/>
                <a:cs typeface="Amazon Ember Display" panose="020F0603020204020204" pitchFamily="34" charset="0"/>
              </a:rPr>
              <a:t> </a:t>
            </a:r>
            <a:r>
              <a:rPr lang="en-US" altLang="ko-KR" sz="2000" b="1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Sharing)</a:t>
            </a:r>
            <a:endParaRPr sz="2000" b="1" dirty="0">
              <a:solidFill>
                <a:schemeClr val="accent6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22" name="내용 개체 틀 2">
            <a:extLst>
              <a:ext uri="{FF2B5EF4-FFF2-40B4-BE49-F238E27FC236}">
                <a16:creationId xmlns:a16="http://schemas.microsoft.com/office/drawing/2014/main" id="{667F4035-3E8B-16D6-2DB2-6E8EFCEF914B}"/>
              </a:ext>
            </a:extLst>
          </p:cNvPr>
          <p:cNvSpPr txBox="1">
            <a:spLocks/>
          </p:cNvSpPr>
          <p:nvPr/>
        </p:nvSpPr>
        <p:spPr>
          <a:xfrm>
            <a:off x="304800" y="2758772"/>
            <a:ext cx="6291943" cy="1899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-152400" defTabSz="457200" hangingPunct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Font typeface="Arial"/>
              <a:buChar char="•"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lang="ko-KR" altLang="en-US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차량을 소유하지 않고</a:t>
            </a:r>
            <a:r>
              <a:rPr lang="ko-KR" altLang="en-US" sz="1600" b="1" kern="0">
                <a:solidFill>
                  <a:schemeClr val="accent6"/>
                </a:solidFill>
                <a:latin typeface="Amazon Ember"/>
                <a:ea typeface="Amazon Ember"/>
                <a:cs typeface="Amazon Ember"/>
                <a:sym typeface="Amazon Ember"/>
              </a:rPr>
              <a:t> 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필요할 때마다</a:t>
            </a:r>
            <a:b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en-US" altLang="ko-KR" sz="16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대의 자동차를 </a:t>
            </a:r>
            <a:r>
              <a:rPr lang="ko-KR" altLang="en-US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시간 단위 </a:t>
            </a:r>
            <a:r>
              <a:rPr lang="ko-KR" altLang="en-US" sz="16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여러 사람이 나눠 쓰는 것</a:t>
            </a:r>
            <a:endParaRPr lang="en-US" altLang="ko-KR" sz="1600" kern="0">
              <a:solidFill>
                <a:srgbClr val="FFFFFF"/>
              </a:solidFill>
              <a:latin typeface="Amazon Ember"/>
              <a:ea typeface="Amazon Ember"/>
              <a:cs typeface="Amazon Ember"/>
              <a:sym typeface="Amazon Ember"/>
            </a:endParaRPr>
          </a:p>
          <a:p>
            <a:pPr marL="152400" indent="-152400" defTabSz="457200" hangingPunct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Font typeface="Arial"/>
              <a:buChar char="•"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lang="ko-KR" altLang="en-US" sz="1600" kern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rPr>
              <a:t>가까운 주차장의 차량을 모바일 앱으로</a:t>
            </a:r>
            <a:br>
              <a:rPr lang="en-US" altLang="ko-KR" sz="1600" kern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rPr>
            </a:br>
            <a:r>
              <a:rPr lang="ko-KR" altLang="en-US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예약 </a:t>
            </a:r>
            <a:r>
              <a:rPr lang="en-US" altLang="ko-KR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&gt; </a:t>
            </a:r>
            <a:r>
              <a:rPr lang="ko-KR" altLang="en-US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픽업</a:t>
            </a:r>
            <a:r>
              <a:rPr lang="en-US" altLang="ko-KR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(unlock) &gt; </a:t>
            </a:r>
            <a:r>
              <a:rPr lang="ko-KR" altLang="en-US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시동</a:t>
            </a:r>
            <a:r>
              <a:rPr lang="en-US" altLang="ko-KR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(drive) &gt; </a:t>
            </a:r>
            <a:r>
              <a:rPr lang="ko-KR" altLang="en-US" sz="1600" b="1" kern="0">
                <a:solidFill>
                  <a:schemeClr val="accent6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이용 </a:t>
            </a:r>
            <a:r>
              <a:rPr lang="ko-KR" altLang="en-US" sz="1600" kern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rPr>
              <a:t>후</a:t>
            </a:r>
            <a:r>
              <a:rPr lang="en-US" altLang="ko-KR" sz="1600" kern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rPr>
              <a:t>, </a:t>
            </a:r>
            <a:r>
              <a:rPr lang="ko-KR" altLang="en-US" sz="1600" kern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rPr>
              <a:t>반납하는 방식</a:t>
            </a:r>
            <a:endParaRPr lang="ko-KR" altLang="en-US" sz="1800" dirty="0"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949863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카셰어링이란</a:t>
            </a:r>
            <a:r>
              <a:rPr lang="en-US" altLang="ko-KR"/>
              <a:t>?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공유 경제의 시작</a:t>
            </a:r>
            <a:r>
              <a:rPr lang="en-US" altLang="ko-KR" sz="2200"/>
              <a:t>, </a:t>
            </a:r>
            <a:r>
              <a:rPr lang="ko-KR" altLang="en-US" sz="2200"/>
              <a:t>카셰어링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AC10236-10EA-DB14-67E4-D17CFA746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858513"/>
              </p:ext>
            </p:extLst>
          </p:nvPr>
        </p:nvGraphicFramePr>
        <p:xfrm>
          <a:off x="864635" y="1737826"/>
          <a:ext cx="10231990" cy="3188738"/>
        </p:xfrm>
        <a:graphic>
          <a:graphicData uri="http://schemas.openxmlformats.org/drawingml/2006/table">
            <a:tbl>
              <a:tblPr/>
              <a:tblGrid>
                <a:gridCol w="1869040">
                  <a:extLst>
                    <a:ext uri="{9D8B030D-6E8A-4147-A177-3AD203B41FA5}">
                      <a16:colId xmlns:a16="http://schemas.microsoft.com/office/drawing/2014/main" val="1008333485"/>
                    </a:ext>
                  </a:extLst>
                </a:gridCol>
                <a:gridCol w="4181475">
                  <a:extLst>
                    <a:ext uri="{9D8B030D-6E8A-4147-A177-3AD203B41FA5}">
                      <a16:colId xmlns:a16="http://schemas.microsoft.com/office/drawing/2014/main" val="3238616534"/>
                    </a:ext>
                  </a:extLst>
                </a:gridCol>
                <a:gridCol w="4181475">
                  <a:extLst>
                    <a:ext uri="{9D8B030D-6E8A-4147-A177-3AD203B41FA5}">
                      <a16:colId xmlns:a16="http://schemas.microsoft.com/office/drawing/2014/main" val="3250924567"/>
                    </a:ext>
                  </a:extLst>
                </a:gridCol>
              </a:tblGrid>
              <a:tr h="494838"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비교</a:t>
                      </a:r>
                      <a:endParaRPr sz="1500" b="1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그린카</a:t>
                      </a:r>
                      <a:endParaRPr sz="1500" b="1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단기렌터카</a:t>
                      </a:r>
                      <a:endParaRPr sz="1500" b="1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314176"/>
                  </a:ext>
                </a:extLst>
              </a:tr>
              <a:tr h="673475"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최소 대여시간</a:t>
                      </a:r>
                      <a:endParaRPr sz="1500" b="1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  <a:sym typeface="Amazon Ember"/>
                        </a:rPr>
                        <a:t>30</a:t>
                      </a: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  <a:sym typeface="Amazon Ember"/>
                        </a:rPr>
                        <a:t>분 부터 </a:t>
                      </a:r>
                      <a:r>
                        <a:rPr lang="en-US" altLang="ko-KR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  <a:sym typeface="Amazon Ember"/>
                        </a:rPr>
                        <a:t>(10</a:t>
                      </a: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  <a:sym typeface="Amazon Ember"/>
                        </a:rPr>
                        <a:t>분 단위</a:t>
                      </a:r>
                      <a:r>
                        <a:rPr lang="en-US" altLang="ko-KR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  <a:sym typeface="Amazon Ember"/>
                        </a:rPr>
                        <a:t>)</a:t>
                      </a:r>
                      <a:endParaRPr sz="1300" b="1" kern="1200">
                        <a:solidFill>
                          <a:srgbClr val="FEA472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 Heavy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3</a:t>
                      </a:r>
                      <a:r>
                        <a:rPr lang="ko-KR" altLang="en-US" sz="13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시간 부터 </a:t>
                      </a:r>
                      <a:r>
                        <a:rPr lang="en-US" altLang="ko-KR" sz="13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(1</a:t>
                      </a:r>
                      <a:r>
                        <a:rPr lang="ko-KR" altLang="en-US" sz="13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시간 단위</a:t>
                      </a:r>
                      <a:r>
                        <a:rPr lang="en-US" altLang="ko-KR" sz="13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)</a:t>
                      </a:r>
                      <a:endParaRPr sz="130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214776"/>
                  </a:ext>
                </a:extLst>
              </a:tr>
              <a:tr h="673475"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대여 장소</a:t>
                      </a:r>
                      <a:endParaRPr sz="1500" b="1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97280" rtl="0" eaLnBrk="1" latinLnBrk="0" hangingPunct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회사</a:t>
                      </a:r>
                      <a:r>
                        <a:rPr lang="en-US" altLang="ko-KR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, </a:t>
                      </a: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집</a:t>
                      </a:r>
                      <a:r>
                        <a:rPr lang="en-US" altLang="ko-KR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, </a:t>
                      </a: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학교 주위의 가까운 그린존</a:t>
                      </a:r>
                      <a:endParaRPr sz="1300" b="1" kern="1200" dirty="0">
                        <a:solidFill>
                          <a:srgbClr val="FEA472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 Heavy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97280" rtl="0" eaLnBrk="1" latinLnBrk="0" hangingPunct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300" kern="12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</a:rPr>
                        <a:t>지점 영업소</a:t>
                      </a:r>
                      <a:endParaRPr sz="1300" kern="1200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131239"/>
                  </a:ext>
                </a:extLst>
              </a:tr>
              <a:tr h="673475"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대여 방식</a:t>
                      </a:r>
                      <a:endParaRPr sz="1500" b="1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97280" rtl="0" eaLnBrk="1" latinLnBrk="0" hangingPunct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  <a:sym typeface="Amazon Ember"/>
                        </a:rPr>
                        <a:t>앱이나 홈페이지에서 예약 후 무인으로 대여</a:t>
                      </a:r>
                      <a:endParaRPr sz="1300" b="1" kern="1200" dirty="0">
                        <a:solidFill>
                          <a:srgbClr val="FEA472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 Heavy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97280" rtl="0" eaLnBrk="1" latinLnBrk="0" hangingPunct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300" kern="12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직원과 대면해 계약서 작성 후 대여</a:t>
                      </a:r>
                      <a:endParaRPr sz="1300" kern="1200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920733"/>
                  </a:ext>
                </a:extLst>
              </a:tr>
              <a:tr h="673475">
                <a:tc>
                  <a:txBody>
                    <a:bodyPr/>
                    <a:lstStyle/>
                    <a:p>
                      <a:pPr algn="ctr" defTabSz="109728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500" b="1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반납 가능 시간</a:t>
                      </a:r>
                      <a:endParaRPr sz="1500" b="1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97280" rtl="0" eaLnBrk="1" latinLnBrk="0" hangingPunct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24</a:t>
                      </a: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시간</a:t>
                      </a:r>
                      <a:r>
                        <a:rPr lang="en-US" altLang="ko-KR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 + 365</a:t>
                      </a:r>
                      <a:r>
                        <a:rPr lang="ko-KR" altLang="en-US" sz="1300" b="1" kern="1200">
                          <a:solidFill>
                            <a:srgbClr val="FEA472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 Heavy"/>
                        </a:rPr>
                        <a:t>일</a:t>
                      </a:r>
                      <a:endParaRPr sz="1300" b="1" kern="1200">
                        <a:solidFill>
                          <a:srgbClr val="FEA472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 Heavy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97280" rtl="0" eaLnBrk="1" latinLnBrk="0" hangingPunct="1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ko-KR" altLang="en-US" sz="1300" kern="1200">
                          <a:solidFill>
                            <a:srgbClr val="FFFFFF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mazon Ember"/>
                          <a:sym typeface="Amazon Ember"/>
                        </a:rPr>
                        <a:t>지점 영업소의 운영시간 이내</a:t>
                      </a:r>
                      <a:endParaRPr sz="1300" kern="1200" dirty="0">
                        <a:solidFill>
                          <a:srgbClr val="FFFFFF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mazon Ember"/>
                        <a:sym typeface="Amazon Ember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13355"/>
                  </a:ext>
                </a:extLst>
              </a:tr>
            </a:tbl>
          </a:graphicData>
        </a:graphic>
      </p:graphicFrame>
      <p:sp>
        <p:nvSpPr>
          <p:cNvPr id="6" name="직사각형">
            <a:extLst>
              <a:ext uri="{FF2B5EF4-FFF2-40B4-BE49-F238E27FC236}">
                <a16:creationId xmlns:a16="http://schemas.microsoft.com/office/drawing/2014/main" id="{FD50A58F-167B-E73D-9E64-9D15FB315A6B}"/>
              </a:ext>
            </a:extLst>
          </p:cNvPr>
          <p:cNvSpPr/>
          <p:nvPr/>
        </p:nvSpPr>
        <p:spPr>
          <a:xfrm>
            <a:off x="2742523" y="1737826"/>
            <a:ext cx="4171461" cy="3188738"/>
          </a:xfrm>
          <a:prstGeom prst="rect">
            <a:avLst/>
          </a:prstGeom>
          <a:noFill/>
          <a:ln w="508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94CF0-3464-6E26-60FB-125344056387}"/>
              </a:ext>
            </a:extLst>
          </p:cNvPr>
          <p:cNvSpPr txBox="1"/>
          <p:nvPr/>
        </p:nvSpPr>
        <p:spPr>
          <a:xfrm>
            <a:off x="342900" y="5429383"/>
            <a:ext cx="115443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ko-KR" altLang="en-US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짧은 대여 시간</a:t>
            </a:r>
            <a:r>
              <a:rPr lang="en-US" altLang="ko-KR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+ </a:t>
            </a:r>
            <a:r>
              <a:rPr lang="ko-KR" altLang="en-US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합리적인 가격 </a:t>
            </a:r>
            <a:r>
              <a:rPr lang="en-US" altLang="ko-KR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 </a:t>
            </a:r>
            <a:r>
              <a:rPr lang="ko-KR" altLang="en-US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뛰어난 접근성 </a:t>
            </a:r>
            <a:r>
              <a:rPr lang="en-US" altLang="ko-KR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+ 24</a:t>
            </a:r>
            <a:r>
              <a:rPr lang="ko-KR" altLang="en-US" sz="2000" b="1">
                <a:solidFill>
                  <a:srgbClr val="FA722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시간 편리한 이용</a:t>
            </a:r>
            <a:endParaRPr lang="ko-KR" altLang="en-US" sz="2000" b="1" dirty="0" err="1">
              <a:solidFill>
                <a:srgbClr val="FA7228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98451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>
            <a:extLst>
              <a:ext uri="{FF2B5EF4-FFF2-40B4-BE49-F238E27FC236}">
                <a16:creationId xmlns:a16="http://schemas.microsoft.com/office/drawing/2014/main" id="{9D531E19-57B5-53C6-0853-EF5A3C909430}"/>
              </a:ext>
            </a:extLst>
          </p:cNvPr>
          <p:cNvSpPr/>
          <p:nvPr/>
        </p:nvSpPr>
        <p:spPr>
          <a:xfrm>
            <a:off x="1090505" y="227055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그린카 소개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카셰어링</a:t>
            </a:r>
            <a:r>
              <a:rPr lang="en-US" altLang="ko-KR" sz="2200"/>
              <a:t>,</a:t>
            </a:r>
            <a:r>
              <a:rPr lang="ko-KR" altLang="en-US" sz="2200"/>
              <a:t> 그린카 주요 특징</a:t>
            </a:r>
          </a:p>
        </p:txBody>
      </p:sp>
      <p:sp>
        <p:nvSpPr>
          <p:cNvPr id="4" name="Icon description…">
            <a:extLst>
              <a:ext uri="{FF2B5EF4-FFF2-40B4-BE49-F238E27FC236}">
                <a16:creationId xmlns:a16="http://schemas.microsoft.com/office/drawing/2014/main" id="{F50ABA76-272E-D173-7956-1A5A269F2F70}"/>
              </a:ext>
            </a:extLst>
          </p:cNvPr>
          <p:cNvSpPr txBox="1"/>
          <p:nvPr/>
        </p:nvSpPr>
        <p:spPr>
          <a:xfrm>
            <a:off x="1223693" y="3516680"/>
            <a:ext cx="82073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필요한</a:t>
            </a:r>
            <a:endParaRPr lang="en-US" altLang="ko-KR"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시간만큼</a:t>
            </a:r>
            <a:endParaRPr sz="15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Icon description…">
            <a:extLst>
              <a:ext uri="{FF2B5EF4-FFF2-40B4-BE49-F238E27FC236}">
                <a16:creationId xmlns:a16="http://schemas.microsoft.com/office/drawing/2014/main" id="{3A493C43-BE86-4111-6219-1E696C7C29D8}"/>
              </a:ext>
            </a:extLst>
          </p:cNvPr>
          <p:cNvSpPr txBox="1"/>
          <p:nvPr/>
        </p:nvSpPr>
        <p:spPr>
          <a:xfrm>
            <a:off x="10005091" y="3516680"/>
            <a:ext cx="106760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어디든</a:t>
            </a:r>
            <a:endParaRPr lang="en-US" altLang="ko-KR"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 주위 </a:t>
            </a:r>
            <a:r>
              <a:rPr lang="en-US" altLang="ko-KR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</a:t>
            </a:r>
            <a:endParaRPr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Icon description…">
            <a:extLst>
              <a:ext uri="{FF2B5EF4-FFF2-40B4-BE49-F238E27FC236}">
                <a16:creationId xmlns:a16="http://schemas.microsoft.com/office/drawing/2014/main" id="{E5E06A9B-FF68-05C5-D561-AFF59E5EF352}"/>
              </a:ext>
            </a:extLst>
          </p:cNvPr>
          <p:cNvSpPr txBox="1"/>
          <p:nvPr/>
        </p:nvSpPr>
        <p:spPr>
          <a:xfrm>
            <a:off x="3412615" y="3516680"/>
            <a:ext cx="90569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편리한</a:t>
            </a:r>
            <a:endParaRPr lang="en-US" altLang="ko-KR"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대여</a:t>
            </a:r>
            <a:r>
              <a:rPr lang="en-US" altLang="ko-KR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반납</a:t>
            </a:r>
            <a:endParaRPr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Icon description…">
            <a:extLst>
              <a:ext uri="{FF2B5EF4-FFF2-40B4-BE49-F238E27FC236}">
                <a16:creationId xmlns:a16="http://schemas.microsoft.com/office/drawing/2014/main" id="{066CBA7F-1226-314D-2872-B7930325483A}"/>
              </a:ext>
            </a:extLst>
          </p:cNvPr>
          <p:cNvSpPr txBox="1"/>
          <p:nvPr/>
        </p:nvSpPr>
        <p:spPr>
          <a:xfrm>
            <a:off x="5652836" y="3516680"/>
            <a:ext cx="88806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합리적</a:t>
            </a:r>
            <a:endParaRPr lang="en-US" altLang="ko-KR"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대여 비용</a:t>
            </a:r>
            <a:endParaRPr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Icon description…">
            <a:extLst>
              <a:ext uri="{FF2B5EF4-FFF2-40B4-BE49-F238E27FC236}">
                <a16:creationId xmlns:a16="http://schemas.microsoft.com/office/drawing/2014/main" id="{1DCF442D-3C0F-243C-80C0-97616B06D24E}"/>
              </a:ext>
            </a:extLst>
          </p:cNvPr>
          <p:cNvSpPr txBox="1"/>
          <p:nvPr/>
        </p:nvSpPr>
        <p:spPr>
          <a:xfrm>
            <a:off x="7884238" y="3516680"/>
            <a:ext cx="888064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</a:t>
            </a:r>
            <a:endParaRPr lang="en-US" altLang="ko-KR"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defRPr>
                <a:solidFill>
                  <a:srgbClr val="FF379D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r>
              <a:rPr lang="ko-KR" altLang="en-US" sz="15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차종 선택</a:t>
            </a:r>
            <a:endParaRPr sz="1500" b="1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Amazon AWS Text…">
            <a:extLst>
              <a:ext uri="{FF2B5EF4-FFF2-40B4-BE49-F238E27FC236}">
                <a16:creationId xmlns:a16="http://schemas.microsoft.com/office/drawing/2014/main" id="{D7EC4D07-F83C-348C-4B4F-32BF752D99E6}"/>
              </a:ext>
            </a:extLst>
          </p:cNvPr>
          <p:cNvSpPr txBox="1"/>
          <p:nvPr/>
        </p:nvSpPr>
        <p:spPr>
          <a:xfrm>
            <a:off x="2762593" y="4272903"/>
            <a:ext cx="2125572" cy="87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앱으로 간편하게 예약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별도의 연계 과정 없이</a:t>
            </a:r>
            <a:endParaRPr lang="en-US" altLang="ko-KR"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무인으로 차를 대여</a:t>
            </a:r>
            <a:endParaRPr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모서리가 둥근 직사각형">
            <a:extLst>
              <a:ext uri="{FF2B5EF4-FFF2-40B4-BE49-F238E27FC236}">
                <a16:creationId xmlns:a16="http://schemas.microsoft.com/office/drawing/2014/main" id="{DB8E1F2A-E43F-4FDC-E1A7-04FF462CAF47}"/>
              </a:ext>
            </a:extLst>
          </p:cNvPr>
          <p:cNvSpPr/>
          <p:nvPr/>
        </p:nvSpPr>
        <p:spPr>
          <a:xfrm>
            <a:off x="4952433" y="2027295"/>
            <a:ext cx="14169" cy="349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20"/>
                  <a:pt x="0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21556"/>
                </a:lnTo>
                <a:cubicBezTo>
                  <a:pt x="0" y="21556"/>
                  <a:pt x="0" y="21556"/>
                  <a:pt x="0" y="21556"/>
                </a:cubicBezTo>
                <a:cubicBezTo>
                  <a:pt x="0" y="21580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21580"/>
                  <a:pt x="21600" y="21556"/>
                </a:cubicBezTo>
                <a:cubicBezTo>
                  <a:pt x="21600" y="21556"/>
                  <a:pt x="21600" y="21556"/>
                  <a:pt x="21600" y="21556"/>
                </a:cubicBezTo>
                <a:lnTo>
                  <a:pt x="21600" y="44"/>
                </a:lnTo>
                <a:cubicBezTo>
                  <a:pt x="21600" y="44"/>
                  <a:pt x="21600" y="44"/>
                  <a:pt x="21600" y="44"/>
                </a:cubicBezTo>
                <a:cubicBezTo>
                  <a:pt x="21600" y="20"/>
                  <a:pt x="1676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lose/>
              </a:path>
            </a:pathLst>
          </a:custGeom>
          <a:solidFill>
            <a:srgbClr val="5946ED">
              <a:alpha val="305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18" name="모서리가 둥근 직사각형">
            <a:extLst>
              <a:ext uri="{FF2B5EF4-FFF2-40B4-BE49-F238E27FC236}">
                <a16:creationId xmlns:a16="http://schemas.microsoft.com/office/drawing/2014/main" id="{8C234A15-2F0B-8258-3211-713870DAEA5C}"/>
              </a:ext>
            </a:extLst>
          </p:cNvPr>
          <p:cNvSpPr/>
          <p:nvPr/>
        </p:nvSpPr>
        <p:spPr>
          <a:xfrm>
            <a:off x="2721029" y="2027295"/>
            <a:ext cx="14168" cy="349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20"/>
                  <a:pt x="0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21556"/>
                </a:lnTo>
                <a:cubicBezTo>
                  <a:pt x="0" y="21556"/>
                  <a:pt x="0" y="21556"/>
                  <a:pt x="0" y="21556"/>
                </a:cubicBezTo>
                <a:cubicBezTo>
                  <a:pt x="0" y="21580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21580"/>
                  <a:pt x="21600" y="21556"/>
                </a:cubicBezTo>
                <a:cubicBezTo>
                  <a:pt x="21600" y="21556"/>
                  <a:pt x="21600" y="21556"/>
                  <a:pt x="21600" y="21556"/>
                </a:cubicBezTo>
                <a:lnTo>
                  <a:pt x="21600" y="44"/>
                </a:lnTo>
                <a:cubicBezTo>
                  <a:pt x="21600" y="44"/>
                  <a:pt x="21600" y="44"/>
                  <a:pt x="21600" y="44"/>
                </a:cubicBezTo>
                <a:cubicBezTo>
                  <a:pt x="21600" y="20"/>
                  <a:pt x="1676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lose/>
              </a:path>
            </a:pathLst>
          </a:custGeom>
          <a:solidFill>
            <a:srgbClr val="5946ED">
              <a:alpha val="305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19" name="모서리가 둥근 직사각형">
            <a:extLst>
              <a:ext uri="{FF2B5EF4-FFF2-40B4-BE49-F238E27FC236}">
                <a16:creationId xmlns:a16="http://schemas.microsoft.com/office/drawing/2014/main" id="{4BA66B42-1B47-2584-6713-CEC10B4935FC}"/>
              </a:ext>
            </a:extLst>
          </p:cNvPr>
          <p:cNvSpPr/>
          <p:nvPr/>
        </p:nvSpPr>
        <p:spPr>
          <a:xfrm>
            <a:off x="9415239" y="2027295"/>
            <a:ext cx="14169" cy="349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20"/>
                  <a:pt x="0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21556"/>
                </a:lnTo>
                <a:cubicBezTo>
                  <a:pt x="0" y="21556"/>
                  <a:pt x="0" y="21556"/>
                  <a:pt x="0" y="21556"/>
                </a:cubicBezTo>
                <a:cubicBezTo>
                  <a:pt x="0" y="21580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21580"/>
                  <a:pt x="21600" y="21556"/>
                </a:cubicBezTo>
                <a:cubicBezTo>
                  <a:pt x="21600" y="21556"/>
                  <a:pt x="21600" y="21556"/>
                  <a:pt x="21600" y="21556"/>
                </a:cubicBezTo>
                <a:lnTo>
                  <a:pt x="21600" y="44"/>
                </a:lnTo>
                <a:cubicBezTo>
                  <a:pt x="21600" y="44"/>
                  <a:pt x="21600" y="44"/>
                  <a:pt x="21600" y="44"/>
                </a:cubicBezTo>
                <a:cubicBezTo>
                  <a:pt x="21600" y="20"/>
                  <a:pt x="1676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lose/>
              </a:path>
            </a:pathLst>
          </a:custGeom>
          <a:solidFill>
            <a:srgbClr val="5946ED">
              <a:alpha val="305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20" name="모서리가 둥근 직사각형">
            <a:extLst>
              <a:ext uri="{FF2B5EF4-FFF2-40B4-BE49-F238E27FC236}">
                <a16:creationId xmlns:a16="http://schemas.microsoft.com/office/drawing/2014/main" id="{E3DC62D5-810A-F5C7-96C0-29FF107DCEBD}"/>
              </a:ext>
            </a:extLst>
          </p:cNvPr>
          <p:cNvSpPr/>
          <p:nvPr/>
        </p:nvSpPr>
        <p:spPr>
          <a:xfrm>
            <a:off x="7183834" y="2027295"/>
            <a:ext cx="14169" cy="349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20"/>
                  <a:pt x="0" y="44"/>
                </a:cubicBezTo>
                <a:cubicBezTo>
                  <a:pt x="0" y="44"/>
                  <a:pt x="0" y="44"/>
                  <a:pt x="0" y="44"/>
                </a:cubicBezTo>
                <a:lnTo>
                  <a:pt x="0" y="21556"/>
                </a:lnTo>
                <a:cubicBezTo>
                  <a:pt x="0" y="21556"/>
                  <a:pt x="0" y="21556"/>
                  <a:pt x="0" y="21556"/>
                </a:cubicBezTo>
                <a:cubicBezTo>
                  <a:pt x="0" y="21580"/>
                  <a:pt x="483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6765" y="21600"/>
                  <a:pt x="21600" y="21580"/>
                  <a:pt x="21600" y="21556"/>
                </a:cubicBezTo>
                <a:cubicBezTo>
                  <a:pt x="21600" y="21556"/>
                  <a:pt x="21600" y="21556"/>
                  <a:pt x="21600" y="21556"/>
                </a:cubicBezTo>
                <a:lnTo>
                  <a:pt x="21600" y="44"/>
                </a:lnTo>
                <a:cubicBezTo>
                  <a:pt x="21600" y="44"/>
                  <a:pt x="21600" y="44"/>
                  <a:pt x="21600" y="44"/>
                </a:cubicBezTo>
                <a:cubicBezTo>
                  <a:pt x="21600" y="20"/>
                  <a:pt x="1676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lose/>
              </a:path>
            </a:pathLst>
          </a:custGeom>
          <a:solidFill>
            <a:srgbClr val="5946ED">
              <a:alpha val="30588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914363">
              <a:defRPr sz="1000" b="0">
                <a:solidFill>
                  <a:srgbClr val="FFFFFF"/>
                </a:solidFill>
                <a:latin typeface="Amazon Ember"/>
                <a:ea typeface="Amazon Ember"/>
                <a:cs typeface="Amazon Ember"/>
                <a:sym typeface="Amazon Ember"/>
              </a:defRPr>
            </a:pPr>
            <a:endParaRPr sz="833"/>
          </a:p>
        </p:txBody>
      </p:sp>
      <p:sp>
        <p:nvSpPr>
          <p:cNvPr id="26" name="Amazon AWS Text…">
            <a:extLst>
              <a:ext uri="{FF2B5EF4-FFF2-40B4-BE49-F238E27FC236}">
                <a16:creationId xmlns:a16="http://schemas.microsoft.com/office/drawing/2014/main" id="{7B2325DB-F95C-EC8F-39E7-F0E298815C40}"/>
              </a:ext>
            </a:extLst>
          </p:cNvPr>
          <p:cNvSpPr txBox="1"/>
          <p:nvPr/>
        </p:nvSpPr>
        <p:spPr>
          <a:xfrm>
            <a:off x="531189" y="4272903"/>
            <a:ext cx="2125572" cy="87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데이트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외부 미팅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쇼핑 차가 필요한 순간</a:t>
            </a:r>
            <a:endParaRPr lang="en-US" altLang="ko-KR"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언제든 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분 단위로</a:t>
            </a:r>
            <a:endParaRPr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Amazon AWS Text…">
            <a:extLst>
              <a:ext uri="{FF2B5EF4-FFF2-40B4-BE49-F238E27FC236}">
                <a16:creationId xmlns:a16="http://schemas.microsoft.com/office/drawing/2014/main" id="{FA621C94-FD71-D084-6528-389ABC4E1DF6}"/>
              </a:ext>
            </a:extLst>
          </p:cNvPr>
          <p:cNvSpPr txBox="1"/>
          <p:nvPr/>
        </p:nvSpPr>
        <p:spPr>
          <a:xfrm>
            <a:off x="5029731" y="4272903"/>
            <a:ext cx="2125572" cy="87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대여시간과 주행거리에</a:t>
            </a:r>
            <a:endParaRPr lang="en-US" altLang="ko-KR"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비례하는 합리적인 비용만</a:t>
            </a:r>
            <a:endParaRPr lang="en-US" altLang="ko-KR"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지불하는 시스템</a:t>
            </a:r>
            <a:endParaRPr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Amazon AWS Text…">
            <a:extLst>
              <a:ext uri="{FF2B5EF4-FFF2-40B4-BE49-F238E27FC236}">
                <a16:creationId xmlns:a16="http://schemas.microsoft.com/office/drawing/2014/main" id="{6AE7AC68-05BF-DB84-5F92-B7708C7F16B6}"/>
              </a:ext>
            </a:extLst>
          </p:cNvPr>
          <p:cNvSpPr txBox="1"/>
          <p:nvPr/>
        </p:nvSpPr>
        <p:spPr>
          <a:xfrm>
            <a:off x="7243835" y="4272903"/>
            <a:ext cx="2125572" cy="87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경차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 SUV, 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전기차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수입차까지 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60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여 종</a:t>
            </a:r>
            <a:endParaRPr lang="en-US" altLang="ko-KR"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이상의 차종 중 선택</a:t>
            </a:r>
            <a:endParaRPr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Amazon AWS Text…">
            <a:extLst>
              <a:ext uri="{FF2B5EF4-FFF2-40B4-BE49-F238E27FC236}">
                <a16:creationId xmlns:a16="http://schemas.microsoft.com/office/drawing/2014/main" id="{0C8655DE-ABE5-CADD-1C21-483C73685355}"/>
              </a:ext>
            </a:extLst>
          </p:cNvPr>
          <p:cNvSpPr txBox="1"/>
          <p:nvPr/>
        </p:nvSpPr>
        <p:spPr>
          <a:xfrm>
            <a:off x="9470971" y="4272903"/>
            <a:ext cx="2125572" cy="87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먼 곳으로 이동하지</a:t>
            </a:r>
            <a:endParaRPr lang="en-US" altLang="ko-KR"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않아도 회사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집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학교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algn="ctr" defTabSz="914062">
              <a:lnSpc>
                <a:spcPct val="160000"/>
              </a:lnSpc>
              <a:defRPr sz="1400" b="0">
                <a:solidFill>
                  <a:srgbClr val="FFFFFF"/>
                </a:solidFill>
                <a:latin typeface="Amazon Ember Light"/>
                <a:ea typeface="Amazon Ember Light"/>
                <a:cs typeface="Amazon Ember Light"/>
                <a:sym typeface="Amazon Ember Light"/>
              </a:defRPr>
            </a:pP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내 주위 </a:t>
            </a:r>
            <a:r>
              <a:rPr lang="en-US" altLang="ko-KR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167">
                <a:latin typeface="맑은 고딕" panose="020B0503020000020004" pitchFamily="50" charset="-127"/>
                <a:ea typeface="맑은 고딕" panose="020B0503020000020004" pitchFamily="50" charset="-127"/>
              </a:rPr>
              <a:t>분 내 그린존 위치</a:t>
            </a:r>
            <a:endParaRPr sz="1167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3035B449-AF7F-4ED1-B47A-ADD3DDFCC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40" y="2531510"/>
            <a:ext cx="485843" cy="609685"/>
          </a:xfrm>
          <a:prstGeom prst="rect">
            <a:avLst/>
          </a:prstGeom>
        </p:spPr>
      </p:pic>
      <p:sp>
        <p:nvSpPr>
          <p:cNvPr id="35" name="타원 34">
            <a:extLst>
              <a:ext uri="{FF2B5EF4-FFF2-40B4-BE49-F238E27FC236}">
                <a16:creationId xmlns:a16="http://schemas.microsoft.com/office/drawing/2014/main" id="{5C1B6993-6210-B403-5B3B-1B2734CFE952}"/>
              </a:ext>
            </a:extLst>
          </p:cNvPr>
          <p:cNvSpPr/>
          <p:nvPr/>
        </p:nvSpPr>
        <p:spPr>
          <a:xfrm>
            <a:off x="3297270" y="227055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420E2544-E94D-51A9-5994-0BE31AE6D498}"/>
              </a:ext>
            </a:extLst>
          </p:cNvPr>
          <p:cNvSpPr/>
          <p:nvPr/>
        </p:nvSpPr>
        <p:spPr>
          <a:xfrm>
            <a:off x="5535779" y="227055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592D17DB-F5F0-81BF-764D-701E3CF68375}"/>
              </a:ext>
            </a:extLst>
          </p:cNvPr>
          <p:cNvSpPr/>
          <p:nvPr/>
        </p:nvSpPr>
        <p:spPr>
          <a:xfrm>
            <a:off x="7758946" y="227055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A942E7CE-8001-89BF-CECB-A3C56CAC930B}"/>
              </a:ext>
            </a:extLst>
          </p:cNvPr>
          <p:cNvSpPr/>
          <p:nvPr/>
        </p:nvSpPr>
        <p:spPr>
          <a:xfrm>
            <a:off x="9998589" y="2270556"/>
            <a:ext cx="1087112" cy="10871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EAAA8D82-5931-09F5-CF7A-F4E2F4D8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47" y="2523920"/>
            <a:ext cx="590632" cy="590632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8A69C75-F49D-A268-3D86-03737022F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852" y="2523920"/>
            <a:ext cx="600159" cy="60015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D7EBC5E6-7E2D-7BBD-F529-12FE2E897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015" y="2491539"/>
            <a:ext cx="619211" cy="60968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7AE73C7-3518-8C48-F3A7-497761273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834" y="2497476"/>
            <a:ext cx="628738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814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그린카 소개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숫자로 보는</a:t>
            </a:r>
            <a:r>
              <a:rPr lang="en-US" altLang="ko-KR" sz="2200"/>
              <a:t> </a:t>
            </a:r>
            <a:r>
              <a:rPr lang="ko-KR" altLang="en-US" sz="2200"/>
              <a:t>그린카</a:t>
            </a:r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F2AA5F4E-E10C-5017-BAF0-79523966E462}"/>
              </a:ext>
            </a:extLst>
          </p:cNvPr>
          <p:cNvGrpSpPr/>
          <p:nvPr/>
        </p:nvGrpSpPr>
        <p:grpSpPr>
          <a:xfrm>
            <a:off x="2753316" y="1711960"/>
            <a:ext cx="9575165" cy="4498340"/>
            <a:chOff x="1428369" y="1951101"/>
            <a:chExt cx="9575165" cy="449834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ADDA2950-4145-7923-B98E-BE9BFEB0100A}"/>
                </a:ext>
              </a:extLst>
            </p:cNvPr>
            <p:cNvSpPr/>
            <p:nvPr/>
          </p:nvSpPr>
          <p:spPr>
            <a:xfrm>
              <a:off x="2339340" y="3683889"/>
              <a:ext cx="7184898" cy="2750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C33080FB-1E61-93CB-7311-50F795940BCF}"/>
                </a:ext>
              </a:extLst>
            </p:cNvPr>
            <p:cNvSpPr/>
            <p:nvPr/>
          </p:nvSpPr>
          <p:spPr>
            <a:xfrm>
              <a:off x="1428369" y="2963418"/>
              <a:ext cx="2572131" cy="29466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E7E395B9-6D6F-B119-B04C-DABC7DFD2B4A}"/>
                </a:ext>
              </a:extLst>
            </p:cNvPr>
            <p:cNvSpPr/>
            <p:nvPr/>
          </p:nvSpPr>
          <p:spPr>
            <a:xfrm>
              <a:off x="1565148" y="3048762"/>
              <a:ext cx="2098548" cy="11144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2AFDE97-08F6-2086-D77E-A9C42B026D9F}"/>
                </a:ext>
              </a:extLst>
            </p:cNvPr>
            <p:cNvSpPr/>
            <p:nvPr/>
          </p:nvSpPr>
          <p:spPr>
            <a:xfrm>
              <a:off x="4087748" y="1951101"/>
              <a:ext cx="2633091" cy="30167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D273F6BB-94CC-7ABC-1111-BFB16588A675}"/>
                </a:ext>
              </a:extLst>
            </p:cNvPr>
            <p:cNvSpPr/>
            <p:nvPr/>
          </p:nvSpPr>
          <p:spPr>
            <a:xfrm>
              <a:off x="4240148" y="1998726"/>
              <a:ext cx="2328291" cy="12363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DABDB1D6-F7D1-4EF5-2ED5-A2B2C6C2929D}"/>
                </a:ext>
              </a:extLst>
            </p:cNvPr>
            <p:cNvSpPr/>
            <p:nvPr/>
          </p:nvSpPr>
          <p:spPr>
            <a:xfrm>
              <a:off x="7802117" y="2893695"/>
              <a:ext cx="2633091" cy="30163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A3FA84BB-EBD0-5F9B-E780-BB2FDE70CE08}"/>
                </a:ext>
              </a:extLst>
            </p:cNvPr>
            <p:cNvSpPr/>
            <p:nvPr/>
          </p:nvSpPr>
          <p:spPr>
            <a:xfrm>
              <a:off x="7922514" y="2963799"/>
              <a:ext cx="2327148" cy="12355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1">
            <a:extLst>
              <a:ext uri="{FF2B5EF4-FFF2-40B4-BE49-F238E27FC236}">
                <a16:creationId xmlns:a16="http://schemas.microsoft.com/office/drawing/2014/main" id="{A704A3AE-ADFA-EBD2-B6F9-28CD6ED43676}"/>
              </a:ext>
            </a:extLst>
          </p:cNvPr>
          <p:cNvSpPr txBox="1"/>
          <p:nvPr/>
        </p:nvSpPr>
        <p:spPr>
          <a:xfrm>
            <a:off x="3297003" y="3875814"/>
            <a:ext cx="1414145" cy="636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>
              <a:lnSpc>
                <a:spcPts val="1670"/>
              </a:lnSpc>
              <a:spcBef>
                <a:spcPts val="100"/>
              </a:spcBef>
            </a:pPr>
            <a:r>
              <a:rPr sz="1400" b="1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그린카</a:t>
            </a:r>
            <a:r>
              <a:rPr sz="1400" b="1" spc="6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 </a:t>
            </a:r>
            <a:r>
              <a:rPr lang="ko-KR" altLang="en-US" sz="1400" b="1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가입자수</a:t>
            </a:r>
          </a:p>
          <a:p>
            <a:pPr marL="12700">
              <a:lnSpc>
                <a:spcPts val="3350"/>
              </a:lnSpc>
            </a:pPr>
            <a:r>
              <a:rPr lang="en-US" altLang="ko-KR" sz="2800" b="1" spc="-1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ejaVu Sans"/>
              </a:rPr>
              <a:t>412</a:t>
            </a:r>
            <a:r>
              <a:rPr lang="ko-KR" altLang="en-US" sz="2800" b="1" spc="-5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만명</a:t>
            </a:r>
            <a:endParaRPr lang="ko-KR" altLang="en-US" sz="2800" b="1">
              <a:latin typeface="맑은 고딕" panose="020B0503020000020004" pitchFamily="50" charset="-127"/>
              <a:ea typeface="맑은 고딕" panose="020B0503020000020004" pitchFamily="50" charset="-127"/>
              <a:cs typeface="UKIJ CJK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64900DA8-C876-0013-7779-F8E0BAD61E0B}"/>
              </a:ext>
            </a:extLst>
          </p:cNvPr>
          <p:cNvSpPr txBox="1"/>
          <p:nvPr/>
        </p:nvSpPr>
        <p:spPr>
          <a:xfrm>
            <a:off x="5842673" y="2958082"/>
            <a:ext cx="1594448" cy="576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algn="ctr">
              <a:lnSpc>
                <a:spcPts val="1670"/>
              </a:lnSpc>
              <a:spcBef>
                <a:spcPts val="100"/>
              </a:spcBef>
            </a:pPr>
            <a:r>
              <a:rPr sz="1400" b="1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그린카</a:t>
            </a:r>
            <a:r>
              <a:rPr sz="1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 차량</a:t>
            </a:r>
            <a:r>
              <a:rPr sz="1400" b="1" spc="165" dirty="0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 </a:t>
            </a:r>
            <a:r>
              <a:rPr sz="1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대수</a:t>
            </a:r>
            <a:endParaRPr sz="1400" b="1">
              <a:solidFill>
                <a:schemeClr val="bg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UKIJ CJK"/>
            </a:endParaRPr>
          </a:p>
          <a:p>
            <a:pPr marL="12700" algn="ctr">
              <a:lnSpc>
                <a:spcPts val="2870"/>
              </a:lnSpc>
            </a:pPr>
            <a:r>
              <a:rPr sz="2400" b="1" spc="20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ejaVu Sans"/>
              </a:rPr>
              <a:t>9,000</a:t>
            </a:r>
            <a:r>
              <a:rPr sz="2400" b="1" spc="20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여대</a:t>
            </a:r>
            <a:endParaRPr sz="2400" b="1">
              <a:latin typeface="맑은 고딕" panose="020B0503020000020004" pitchFamily="50" charset="-127"/>
              <a:ea typeface="맑은 고딕" panose="020B0503020000020004" pitchFamily="50" charset="-127"/>
              <a:cs typeface="UKIJ CJK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A3E4946D-EF9E-689B-D78F-3F4E1E5723D9}"/>
              </a:ext>
            </a:extLst>
          </p:cNvPr>
          <p:cNvSpPr txBox="1"/>
          <p:nvPr/>
        </p:nvSpPr>
        <p:spPr>
          <a:xfrm>
            <a:off x="9520366" y="3940273"/>
            <a:ext cx="1933575" cy="576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75"/>
              </a:lnSpc>
              <a:spcBef>
                <a:spcPts val="100"/>
              </a:spcBef>
            </a:pPr>
            <a:r>
              <a:rPr sz="1400" b="1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그린카 </a:t>
            </a:r>
            <a:r>
              <a:rPr sz="1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차고지</a:t>
            </a:r>
            <a:r>
              <a:rPr sz="1400" b="1" spc="195" dirty="0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 </a:t>
            </a:r>
            <a:r>
              <a:rPr sz="14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수</a:t>
            </a:r>
            <a:endParaRPr sz="1400" b="1">
              <a:solidFill>
                <a:schemeClr val="bg1">
                  <a:lumMod val="50000"/>
                  <a:lumOff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UKIJ CJK"/>
            </a:endParaRPr>
          </a:p>
          <a:p>
            <a:pPr algn="ctr">
              <a:lnSpc>
                <a:spcPts val="2875"/>
              </a:lnSpc>
            </a:pPr>
            <a:r>
              <a:rPr sz="2400" b="1" spc="15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DejaVu Sans"/>
              </a:rPr>
              <a:t>3,000</a:t>
            </a:r>
            <a:r>
              <a:rPr sz="2400" b="1" spc="15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여</a:t>
            </a:r>
            <a:r>
              <a:rPr sz="2400" b="1" spc="130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 </a:t>
            </a:r>
            <a:r>
              <a:rPr sz="2400" b="1" dirty="0">
                <a:solidFill>
                  <a:srgbClr val="00C78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UKIJ CJK"/>
              </a:rPr>
              <a:t>개소</a:t>
            </a:r>
            <a:endParaRPr sz="2400" b="1">
              <a:latin typeface="맑은 고딕" panose="020B0503020000020004" pitchFamily="50" charset="-127"/>
              <a:ea typeface="맑은 고딕" panose="020B0503020000020004" pitchFamily="50" charset="-127"/>
              <a:cs typeface="UKIJ CJK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361919-7E13-C41D-448C-0238A98DD29C}"/>
              </a:ext>
            </a:extLst>
          </p:cNvPr>
          <p:cNvSpPr/>
          <p:nvPr/>
        </p:nvSpPr>
        <p:spPr>
          <a:xfrm>
            <a:off x="524195" y="1752165"/>
            <a:ext cx="3625925" cy="804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 err="1"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4AF6C98D-35BB-A752-68A8-BC4E31CF5882}"/>
              </a:ext>
            </a:extLst>
          </p:cNvPr>
          <p:cNvSpPr/>
          <p:nvPr/>
        </p:nvSpPr>
        <p:spPr>
          <a:xfrm>
            <a:off x="697475" y="1888038"/>
            <a:ext cx="3279365" cy="5323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30701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D81FF9-C62F-B73E-4DB8-9FDFC10D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그린카 소개</a:t>
            </a:r>
            <a:endParaRPr lang="en-KR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FF3D13-96C6-ED7F-0DCB-08243297E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0" y="1026000"/>
            <a:ext cx="11582400" cy="430887"/>
          </a:xfrm>
        </p:spPr>
        <p:txBody>
          <a:bodyPr/>
          <a:lstStyle/>
          <a:p>
            <a:r>
              <a:rPr lang="ko-KR" altLang="en-US" sz="2200"/>
              <a:t>다양한 차종 보유</a:t>
            </a:r>
          </a:p>
        </p:txBody>
      </p:sp>
      <p:sp>
        <p:nvSpPr>
          <p:cNvPr id="33" name="내용 개체 틀 2">
            <a:extLst>
              <a:ext uri="{FF2B5EF4-FFF2-40B4-BE49-F238E27FC236}">
                <a16:creationId xmlns:a16="http://schemas.microsoft.com/office/drawing/2014/main" id="{25A9B6A6-9AEC-DBC9-57BD-A52194CD6A63}"/>
              </a:ext>
            </a:extLst>
          </p:cNvPr>
          <p:cNvSpPr txBox="1">
            <a:spLocks/>
          </p:cNvSpPr>
          <p:nvPr/>
        </p:nvSpPr>
        <p:spPr>
          <a:xfrm>
            <a:off x="342900" y="1758861"/>
            <a:ext cx="11544300" cy="152666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Clr>
                <a:srgbClr val="F8F8F8"/>
              </a:buClr>
              <a:buSzPct val="100000"/>
              <a:buNone/>
              <a:defRPr sz="2400" b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defRPr>
            </a:pP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역 근처 </a:t>
            </a:r>
            <a: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· </a:t>
            </a: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공항 </a:t>
            </a:r>
            <a: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· KTX · </a:t>
            </a: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터미널 등 언제든지 필요할 때</a:t>
            </a:r>
            <a: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, </a:t>
            </a: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주차 가능지역이라면</a:t>
            </a:r>
            <a: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, </a:t>
            </a:r>
            <a:r>
              <a:rPr lang="ko-KR" altLang="en-US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반납 </a:t>
            </a:r>
            <a: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  <a:t>OK!</a:t>
            </a:r>
            <a:br>
              <a:rPr lang="en-US" altLang="ko-KR" sz="1800" b="1" kern="0">
                <a:solidFill>
                  <a:schemeClr val="accent6"/>
                </a:solidFill>
                <a:latin typeface="Malgun Gothic"/>
                <a:ea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규모에 따라 경형 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·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소형 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·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준중형 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·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중형 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·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대형 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·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승합 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· SUV ·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수입차까지</a:t>
            </a:r>
            <a:b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또한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친환경 차량에 대한 고객 경험 확대 및 이용 활성화를 위해</a:t>
            </a:r>
            <a:b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전기차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하이브리드 차량 비율을 지속적으로 확대하고 있습니다</a:t>
            </a:r>
            <a:r>
              <a:rPr lang="en-US" altLang="ko-KR" sz="1800" kern="0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.</a:t>
            </a:r>
            <a:endParaRPr lang="ko-KR" altLang="en-US" sz="1600" dirty="0">
              <a:solidFill>
                <a:schemeClr val="tx1">
                  <a:lumMod val="95000"/>
                </a:schemeClr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F137EF4-8457-8C9C-389A-8E31C4251B3D}"/>
              </a:ext>
            </a:extLst>
          </p:cNvPr>
          <p:cNvSpPr/>
          <p:nvPr/>
        </p:nvSpPr>
        <p:spPr>
          <a:xfrm>
            <a:off x="342900" y="3587496"/>
            <a:ext cx="11544300" cy="26228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차량 이미지 추가 예정</a:t>
            </a:r>
            <a:endParaRPr lang="ko-KR" altLang="en-US" dirty="0" err="1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643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WS Summit">
  <a:themeElements>
    <a:clrScheme name="Summits 2023">
      <a:dk1>
        <a:sysClr val="windowText" lastClr="000000"/>
      </a:dk1>
      <a:lt1>
        <a:sysClr val="window" lastClr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7E4FF3"/>
      </a:accent3>
      <a:accent4>
        <a:srgbClr val="DB2BB6"/>
      </a:accent4>
      <a:accent5>
        <a:srgbClr val="3B3BA8"/>
      </a:accent5>
      <a:accent6>
        <a:srgbClr val="FFAE00"/>
      </a:accent6>
      <a:hlink>
        <a:srgbClr val="289EFF"/>
      </a:hlink>
      <a:folHlink>
        <a:srgbClr val="289EFF"/>
      </a:folHlink>
    </a:clrScheme>
    <a:fontScheme name="Ember Display Heavy Normal">
      <a:majorFont>
        <a:latin typeface="Amazon Ember Display Heav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mmits2023_Template_E5_20221104.potx" id="{A56BE9F4-D30D-4077-9DE6-56BC56D8BE09}" vid="{A27EAEEB-49CB-4ED0-B294-A2D0142F5203}"/>
    </a:ext>
  </a:extLst>
</a:theme>
</file>

<file path=ppt/theme/theme2.xml><?xml version="1.0" encoding="utf-8"?>
<a:theme xmlns:a="http://schemas.openxmlformats.org/drawingml/2006/main" name="Office Theme">
  <a:themeElements>
    <a:clrScheme name="Summits 2023">
      <a:dk1>
        <a:sysClr val="windowText" lastClr="000000"/>
      </a:dk1>
      <a:lt1>
        <a:sysClr val="window" lastClr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7E4FF3"/>
      </a:accent3>
      <a:accent4>
        <a:srgbClr val="DB2BB6"/>
      </a:accent4>
      <a:accent5>
        <a:srgbClr val="3B3BA8"/>
      </a:accent5>
      <a:accent6>
        <a:srgbClr val="FFAE00"/>
      </a:accent6>
      <a:hlink>
        <a:srgbClr val="289EFF"/>
      </a:hlink>
      <a:folHlink>
        <a:srgbClr val="289EFF"/>
      </a:folHlink>
    </a:clrScheme>
    <a:fontScheme name="Ember Display Heavy Normal">
      <a:majorFont>
        <a:latin typeface="Amazon Ember Display Heav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ummits 2023">
      <a:dk1>
        <a:sysClr val="windowText" lastClr="000000"/>
      </a:dk1>
      <a:lt1>
        <a:sysClr val="window" lastClr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7E4FF3"/>
      </a:accent3>
      <a:accent4>
        <a:srgbClr val="DB2BB6"/>
      </a:accent4>
      <a:accent5>
        <a:srgbClr val="3B3BA8"/>
      </a:accent5>
      <a:accent6>
        <a:srgbClr val="FFAE00"/>
      </a:accent6>
      <a:hlink>
        <a:srgbClr val="289EFF"/>
      </a:hlink>
      <a:folHlink>
        <a:srgbClr val="289EFF"/>
      </a:folHlink>
    </a:clrScheme>
    <a:fontScheme name="Ember Display Heavy Normal">
      <a:majorFont>
        <a:latin typeface="Amazon Ember Display Heav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 Summit</Template>
  <TotalTime>323</TotalTime>
  <Words>1373</Words>
  <Application>Microsoft Macintosh PowerPoint</Application>
  <PresentationFormat>와이드스크린</PresentationFormat>
  <Paragraphs>287</Paragraphs>
  <Slides>25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5" baseType="lpstr">
      <vt:lpstr>Malgun Gothic</vt:lpstr>
      <vt:lpstr>Calibri</vt:lpstr>
      <vt:lpstr>Amazon Ember Display Heavy</vt:lpstr>
      <vt:lpstr>Wingdings</vt:lpstr>
      <vt:lpstr>Amazon Ember</vt:lpstr>
      <vt:lpstr>Malgun Gothic</vt:lpstr>
      <vt:lpstr>Amazon Ember Heavy</vt:lpstr>
      <vt:lpstr>Amazon Ember Display</vt:lpstr>
      <vt:lpstr>Arial</vt:lpstr>
      <vt:lpstr>AWS Summit</vt:lpstr>
      <vt:lpstr>그린카, 비지니스 연속성 확보를 위한 AWS 기반 카쉐어링 차세대 플랫폼 구축</vt:lpstr>
      <vt:lpstr>발표자 소개</vt:lpstr>
      <vt:lpstr>Agenda</vt:lpstr>
      <vt:lpstr>카셰어링이란?</vt:lpstr>
      <vt:lpstr>카셰어링이란?</vt:lpstr>
      <vt:lpstr>카셰어링이란?</vt:lpstr>
      <vt:lpstr>그린카 소개</vt:lpstr>
      <vt:lpstr>그린카 소개</vt:lpstr>
      <vt:lpstr>그린카 소개</vt:lpstr>
      <vt:lpstr>그린카 소개</vt:lpstr>
      <vt:lpstr>그린카 소개</vt:lpstr>
      <vt:lpstr>PowerPoint 프레젠테이션</vt:lpstr>
      <vt:lpstr>PowerPoint 프레젠테이션</vt:lpstr>
      <vt:lpstr>그린카 차세대 플랫폼 구축 개요</vt:lpstr>
      <vt:lpstr>차세대 시스템 인프라 구축 전략</vt:lpstr>
      <vt:lpstr>빠른 구축 및 개발을 위한 AWS 환경 선택</vt:lpstr>
      <vt:lpstr>데이터베이스 분리 구성</vt:lpstr>
      <vt:lpstr>어플리케이션 성능 향상을 위한 인프라 구성</vt:lpstr>
      <vt:lpstr>데이터 처리 관련 인프라 구성</vt:lpstr>
      <vt:lpstr>데이터베이스 선택 기준</vt:lpstr>
      <vt:lpstr>카쉐어링 차세대 플랫폼 아키텍처</vt:lpstr>
      <vt:lpstr>모니터링 / 로그 관리 구축</vt:lpstr>
      <vt:lpstr>플랫폼 구축 후 변화</vt:lpstr>
      <vt:lpstr>향후 계획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조준희(LDCC-클라우드부문)</cp:lastModifiedBy>
  <cp:revision>12</cp:revision>
  <dcterms:created xsi:type="dcterms:W3CDTF">2022-12-28T17:42:29Z</dcterms:created>
  <dcterms:modified xsi:type="dcterms:W3CDTF">2023-03-29T06:48:00Z</dcterms:modified>
</cp:coreProperties>
</file>